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9" r:id="rId3"/>
    <p:sldId id="288" r:id="rId4"/>
    <p:sldId id="261" r:id="rId5"/>
    <p:sldId id="262" r:id="rId6"/>
    <p:sldId id="278" r:id="rId7"/>
    <p:sldId id="260" r:id="rId8"/>
    <p:sldId id="273" r:id="rId9"/>
    <p:sldId id="265" r:id="rId10"/>
    <p:sldId id="272" r:id="rId11"/>
    <p:sldId id="267" r:id="rId12"/>
    <p:sldId id="263" r:id="rId13"/>
    <p:sldId id="264" r:id="rId14"/>
    <p:sldId id="268" r:id="rId15"/>
    <p:sldId id="274" r:id="rId16"/>
    <p:sldId id="271" r:id="rId17"/>
    <p:sldId id="270" r:id="rId18"/>
    <p:sldId id="266" r:id="rId19"/>
    <p:sldId id="275" r:id="rId20"/>
    <p:sldId id="279" r:id="rId21"/>
    <p:sldId id="280" r:id="rId22"/>
    <p:sldId id="281" r:id="rId23"/>
    <p:sldId id="282" r:id="rId24"/>
    <p:sldId id="283" r:id="rId25"/>
    <p:sldId id="284" r:id="rId26"/>
    <p:sldId id="285" r:id="rId27"/>
    <p:sldId id="286" r:id="rId28"/>
    <p:sldId id="287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4495E"/>
    <a:srgbClr val="BDCBD4"/>
    <a:srgbClr val="DDDBDC"/>
    <a:srgbClr val="393835"/>
    <a:srgbClr val="718190"/>
    <a:srgbClr val="373737"/>
    <a:srgbClr val="769BC8"/>
    <a:srgbClr val="DBE8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722" autoAdjust="0"/>
    <p:restoredTop sz="94660"/>
  </p:normalViewPr>
  <p:slideViewPr>
    <p:cSldViewPr snapToGrid="0" showGuides="1">
      <p:cViewPr varScale="1">
        <p:scale>
          <a:sx n="87" d="100"/>
          <a:sy n="87" d="100"/>
        </p:scale>
        <p:origin x="677" y="8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AEE08E-6A95-4B4D-AF22-9137957AF4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4D02D9D-3E4E-448D-A5B3-EB2A132D8F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F0C091-9F7E-47E9-B3A6-50B1EAE82A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91A57-C271-47F3-8D08-C456CFAECBE8}" type="datetimeFigureOut">
              <a:rPr lang="en-US" smtClean="0"/>
              <a:t>8/7/2023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70C38D-BDC4-4286-8EFF-349BB7229F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E861B3-4634-43FA-B791-F6E1F9FB55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01784-A7E6-4F78-88DD-8DC28A1D90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71753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ECE40D-5E20-4771-A90E-6BD9D5AE4A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E5CFD3D-DAC2-489C-A5E0-0253D61026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CA5597-1DA8-4E75-AD8D-48364425B6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91A57-C271-47F3-8D08-C456CFAECBE8}" type="datetimeFigureOut">
              <a:rPr lang="en-US" smtClean="0"/>
              <a:t>8/7/2023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F18768-CB80-4301-BA98-A2DBF484A3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D3B3F6-AFE9-4251-ADE4-41EA7F5E2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01784-A7E6-4F78-88DD-8DC28A1D90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6686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40EEA7E-7DF2-4B22-9E0D-E953360665E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8396B5-BC66-4990-BABD-9C337E2B47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3A0DD-16D9-4A54-8AB8-BDE4911637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91A57-C271-47F3-8D08-C456CFAECBE8}" type="datetimeFigureOut">
              <a:rPr lang="en-US" smtClean="0"/>
              <a:t>8/7/2023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F916A9-7EB4-404B-87DE-9F3F8E333B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E2EF1A-6CAD-4172-9705-F692CC4E7D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01784-A7E6-4F78-88DD-8DC28A1D90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83916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8D0215-F21F-4182-A72A-CAB1022FA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D9913F-EFCE-4C69-BB25-CE6067319F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CBC3E7-4CBB-4346-B99C-8A393CFE91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91A57-C271-47F3-8D08-C456CFAECBE8}" type="datetimeFigureOut">
              <a:rPr lang="en-US" smtClean="0"/>
              <a:t>8/7/2023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7C7C00-B1CB-42AD-8527-062D8BACDC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606ACC-7CB6-4A34-AE02-538E5B3AB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01784-A7E6-4F78-88DD-8DC28A1D90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6122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3E64C7-A529-4A01-8B2B-A4506B3784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C71E57-DAB8-4E04-B62F-30E6CDF1E3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4AC068-C8AD-4D73-8BB3-A12316F1E3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91A57-C271-47F3-8D08-C456CFAECBE8}" type="datetimeFigureOut">
              <a:rPr lang="en-US" smtClean="0"/>
              <a:t>8/7/2023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C7F4DE-7F0A-4D12-9BFA-26FBA1B9E6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6C1F51-6C67-42DA-84F0-5A3C14B5C6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01784-A7E6-4F78-88DD-8DC28A1D90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9608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A8FFF-86DC-44CC-A05A-9E66EB28A8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216840-C245-442B-82E8-91F22D8160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EF8048-98E8-46D3-9A2C-5A9343398F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D4B3A3-9299-4A04-B389-8FE4241D74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91A57-C271-47F3-8D08-C456CFAECBE8}" type="datetimeFigureOut">
              <a:rPr lang="en-US" smtClean="0"/>
              <a:t>8/7/2023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4C6D5E-09BA-49A2-BD56-9BC606CAA5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52A9B8-3C46-440D-A613-B6571BA3B2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01784-A7E6-4F78-88DD-8DC28A1D90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2226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3854D-3936-40B7-BC67-B0FF5899D8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8FB36E-18A2-4F76-9471-5063D292D1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B64023-0B5D-427F-AC50-C7048C72B5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6075605-ACF1-4504-991A-F0BB8BB3416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6B76042-9F39-4C9E-A1CD-7E16EAFDD27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710F12A-86C8-4A6B-A008-E91F2F8793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91A57-C271-47F3-8D08-C456CFAECBE8}" type="datetimeFigureOut">
              <a:rPr lang="en-US" smtClean="0"/>
              <a:t>8/7/2023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344CB9E-0C36-4482-BA16-DEFDF00AFC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DD46A9D-5A67-4B22-B112-250430D8B0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01784-A7E6-4F78-88DD-8DC28A1D90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4614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0021C-8C2C-4C39-BA95-67C5EDBEA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062725-D4B3-411B-A88D-D96A2246CC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91A57-C271-47F3-8D08-C456CFAECBE8}" type="datetimeFigureOut">
              <a:rPr lang="en-US" smtClean="0"/>
              <a:t>8/7/2023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C8FB79-47CB-42F2-B185-024A87D49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096B49-4812-40B3-8C63-0C1460E21D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01784-A7E6-4F78-88DD-8DC28A1D90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9908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04D99AB-EE65-43C7-AC2A-0E7FA1F94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91A57-C271-47F3-8D08-C456CFAECBE8}" type="datetimeFigureOut">
              <a:rPr lang="en-US" smtClean="0"/>
              <a:t>8/7/2023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0D65E50-B3EE-4F92-ADE9-DCA9AB5C43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FA0B31-9F79-4D2A-BE1D-6B7EAB5AA4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01784-A7E6-4F78-88DD-8DC28A1D90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56772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B97786-A590-4D44-918A-62ABE0821C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314602-5111-44BF-8112-AB58ED669C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9FE663-BD53-4777-B6A2-76C2C155CF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EEF335-8C25-4A0B-A457-3203D05F41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91A57-C271-47F3-8D08-C456CFAECBE8}" type="datetimeFigureOut">
              <a:rPr lang="en-US" smtClean="0"/>
              <a:t>8/7/2023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24FA-F86C-4CF7-9105-D192C1BEFB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3EC5F3-291D-4C8C-8984-D6CED1FC6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01784-A7E6-4F78-88DD-8DC28A1D90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7370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57E3CE-A585-4D59-8AD5-0B2B82FB9C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F0610F8-AED1-4E66-AE6C-BED171865A2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BFA57B-408D-4A3C-9FE8-B08EB1D439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8FA781-DA7E-48F6-8705-5B769783C3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91A57-C271-47F3-8D08-C456CFAECBE8}" type="datetimeFigureOut">
              <a:rPr lang="en-US" smtClean="0"/>
              <a:t>8/7/2023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C34732-47E2-4685-BB0E-490866A35F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B9B3EE-A0C0-4D2E-AD46-578520774E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01784-A7E6-4F78-88DD-8DC28A1D90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962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09CEBCB-F5CF-4A9A-9949-5D2B1C287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862E90-6CC1-4DEC-8EF4-F6D05DC1D4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188019-0C2D-4E90-AB16-75E704C8CC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791A57-C271-47F3-8D08-C456CFAECBE8}" type="datetimeFigureOut">
              <a:rPr lang="en-US" smtClean="0"/>
              <a:t>8/7/2023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00C679-A203-4217-A468-18FB17BAEB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C1EEBF-1E40-4C97-A494-6E0348DB32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D01784-A7E6-4F78-88DD-8DC28A1D90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7060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hyperlink" Target="https://github.com/longvo00221/quan-ly-khach-san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8FC8484-BB2F-4CF3-ACF2-0CDC0E701EBC}"/>
              </a:ext>
            </a:extLst>
          </p:cNvPr>
          <p:cNvSpPr/>
          <p:nvPr/>
        </p:nvSpPr>
        <p:spPr>
          <a:xfrm>
            <a:off x="645160" y="431800"/>
            <a:ext cx="10901680" cy="5994400"/>
          </a:xfrm>
          <a:prstGeom prst="rect">
            <a:avLst/>
          </a:prstGeom>
          <a:solidFill>
            <a:srgbClr val="BDCB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6B2BC17-35B7-4845-A856-A029D6A047AB}"/>
              </a:ext>
            </a:extLst>
          </p:cNvPr>
          <p:cNvSpPr/>
          <p:nvPr/>
        </p:nvSpPr>
        <p:spPr>
          <a:xfrm>
            <a:off x="802640" y="4043680"/>
            <a:ext cx="5090160" cy="1412240"/>
          </a:xfrm>
          <a:prstGeom prst="rect">
            <a:avLst/>
          </a:prstGeom>
          <a:solidFill>
            <a:srgbClr val="BDCB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b="1">
                <a:latin typeface="Roboto" pitchFamily="2" charset="0"/>
                <a:ea typeface="Roboto" pitchFamily="2" charset="0"/>
              </a:rPr>
              <a:t>PHẦN MỀM </a:t>
            </a:r>
          </a:p>
          <a:p>
            <a:r>
              <a:rPr lang="en-US" sz="3200" b="1">
                <a:latin typeface="Roboto" pitchFamily="2" charset="0"/>
                <a:ea typeface="Roboto" pitchFamily="2" charset="0"/>
              </a:rPr>
              <a:t>QUẢN LÝ HÓA Đ</a:t>
            </a:r>
            <a:r>
              <a:rPr lang="vi-VN" sz="3200" b="1">
                <a:latin typeface="Roboto" pitchFamily="2" charset="0"/>
                <a:ea typeface="Roboto" pitchFamily="2" charset="0"/>
              </a:rPr>
              <a:t>Ơ</a:t>
            </a:r>
            <a:r>
              <a:rPr lang="en-US" sz="3200" b="1">
                <a:latin typeface="Roboto" pitchFamily="2" charset="0"/>
                <a:ea typeface="Roboto" pitchFamily="2" charset="0"/>
              </a:rPr>
              <a:t>N </a:t>
            </a:r>
          </a:p>
          <a:p>
            <a:r>
              <a:rPr lang="en-US" sz="3200" b="1">
                <a:latin typeface="Roboto" pitchFamily="2" charset="0"/>
                <a:ea typeface="Roboto" pitchFamily="2" charset="0"/>
              </a:rPr>
              <a:t>KHÁCH SẠN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D3B3229-9CCF-416D-93AA-12DD05CEB8ED}"/>
              </a:ext>
            </a:extLst>
          </p:cNvPr>
          <p:cNvSpPr/>
          <p:nvPr/>
        </p:nvSpPr>
        <p:spPr>
          <a:xfrm flipV="1">
            <a:off x="645160" y="5669279"/>
            <a:ext cx="2494280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46784F6-2815-420E-8B0F-3468A375A16D}"/>
              </a:ext>
            </a:extLst>
          </p:cNvPr>
          <p:cNvSpPr/>
          <p:nvPr/>
        </p:nvSpPr>
        <p:spPr>
          <a:xfrm>
            <a:off x="9428480" y="792480"/>
            <a:ext cx="1747520" cy="701040"/>
          </a:xfrm>
          <a:prstGeom prst="rect">
            <a:avLst/>
          </a:prstGeom>
          <a:solidFill>
            <a:srgbClr val="BDCB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>
                <a:latin typeface="Roboto" pitchFamily="2" charset="0"/>
                <a:ea typeface="Roboto" pitchFamily="2" charset="0"/>
              </a:rPr>
              <a:t>NHÓM 3</a:t>
            </a:r>
          </a:p>
        </p:txBody>
      </p:sp>
    </p:spTree>
    <p:extLst>
      <p:ext uri="{BB962C8B-B14F-4D97-AF65-F5344CB8AC3E}">
        <p14:creationId xmlns:p14="http://schemas.microsoft.com/office/powerpoint/2010/main" val="2200378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7A2324BD-60C5-48AA-9C64-05109D9C4F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47579"/>
            <a:ext cx="12192000" cy="236284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34C610D-2B70-423E-878D-0F34426F89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48382"/>
            <a:ext cx="12192000" cy="256123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E4246EF-6382-458E-9F14-77D96E131A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891003"/>
            <a:ext cx="12192000" cy="30759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D18A1A1-AEA8-42F1-964C-01689B5510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279965"/>
            <a:ext cx="12192000" cy="229807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516E32-BF58-4470-970B-990A32E6F1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2079858"/>
            <a:ext cx="12192000" cy="26982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A85E6A1-9047-4764-BE30-747E130548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1855721"/>
            <a:ext cx="12192000" cy="314655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BF3B6F7-D3DC-4AEA-A3DC-692AC47335BB}"/>
              </a:ext>
            </a:extLst>
          </p:cNvPr>
          <p:cNvSpPr/>
          <p:nvPr/>
        </p:nvSpPr>
        <p:spPr>
          <a:xfrm>
            <a:off x="5056561" y="3058160"/>
            <a:ext cx="2078877" cy="741680"/>
          </a:xfrm>
          <a:prstGeom prst="rect">
            <a:avLst/>
          </a:prstGeom>
          <a:solidFill>
            <a:srgbClr val="BDCBD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ysClr val="windowText" lastClr="000000"/>
                </a:solidFill>
                <a:latin typeface="Roboto" pitchFamily="2" charset="0"/>
                <a:ea typeface="Roboto" pitchFamily="2" charset="0"/>
              </a:rPr>
              <a:t>HOẠT ĐỘNG</a:t>
            </a:r>
          </a:p>
        </p:txBody>
      </p:sp>
    </p:spTree>
    <p:extLst>
      <p:ext uri="{BB962C8B-B14F-4D97-AF65-F5344CB8AC3E}">
        <p14:creationId xmlns:p14="http://schemas.microsoft.com/office/powerpoint/2010/main" val="224574798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B5C0C82-C720-4DFA-A391-640F2F25A3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1707" y="171167"/>
            <a:ext cx="9068586" cy="651566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1511E6D-1409-405D-9F58-20779635D7AF}"/>
              </a:ext>
            </a:extLst>
          </p:cNvPr>
          <p:cNvSpPr/>
          <p:nvPr/>
        </p:nvSpPr>
        <p:spPr>
          <a:xfrm>
            <a:off x="5052060" y="3058160"/>
            <a:ext cx="2087880" cy="741680"/>
          </a:xfrm>
          <a:prstGeom prst="rect">
            <a:avLst/>
          </a:prstGeom>
          <a:solidFill>
            <a:srgbClr val="BDCBD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ysClr val="windowText" lastClr="000000"/>
                </a:solidFill>
                <a:latin typeface="Roboto" pitchFamily="2" charset="0"/>
                <a:ea typeface="Roboto" pitchFamily="2" charset="0"/>
              </a:rPr>
              <a:t>ERD</a:t>
            </a:r>
          </a:p>
        </p:txBody>
      </p:sp>
    </p:spTree>
    <p:extLst>
      <p:ext uri="{BB962C8B-B14F-4D97-AF65-F5344CB8AC3E}">
        <p14:creationId xmlns:p14="http://schemas.microsoft.com/office/powerpoint/2010/main" val="229824137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5BE211BB-E47E-493E-B12F-9823B5F59C83}"/>
              </a:ext>
            </a:extLst>
          </p:cNvPr>
          <p:cNvCxnSpPr>
            <a:cxnSpLocks/>
          </p:cNvCxnSpPr>
          <p:nvPr/>
        </p:nvCxnSpPr>
        <p:spPr>
          <a:xfrm>
            <a:off x="2736798" y="2645163"/>
            <a:ext cx="3205038" cy="517963"/>
          </a:xfrm>
          <a:prstGeom prst="line">
            <a:avLst/>
          </a:prstGeom>
          <a:ln w="76200">
            <a:solidFill>
              <a:srgbClr val="393835"/>
            </a:solidFill>
          </a:ln>
          <a:effectLst>
            <a:outerShdw blurRad="152400" dist="114300" dir="480000" sx="102000" sy="102000" algn="bl" rotWithShape="0">
              <a:prstClr val="black">
                <a:alpha val="33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FF95D4B9-3C7C-484A-97FD-B9BDBA5D6AF0}"/>
              </a:ext>
            </a:extLst>
          </p:cNvPr>
          <p:cNvCxnSpPr>
            <a:cxnSpLocks/>
          </p:cNvCxnSpPr>
          <p:nvPr/>
        </p:nvCxnSpPr>
        <p:spPr>
          <a:xfrm flipH="1">
            <a:off x="6654676" y="2205673"/>
            <a:ext cx="2929162" cy="878980"/>
          </a:xfrm>
          <a:prstGeom prst="line">
            <a:avLst/>
          </a:prstGeom>
          <a:ln w="76200">
            <a:solidFill>
              <a:srgbClr val="393835"/>
            </a:solidFill>
          </a:ln>
          <a:effectLst>
            <a:outerShdw blurRad="152400" dist="114300" dir="480000" sx="102000" sy="102000" algn="bl" rotWithShape="0">
              <a:prstClr val="black">
                <a:alpha val="33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00BC3359-D696-49B1-A572-7DECF8682C2F}"/>
              </a:ext>
            </a:extLst>
          </p:cNvPr>
          <p:cNvCxnSpPr>
            <a:cxnSpLocks/>
          </p:cNvCxnSpPr>
          <p:nvPr/>
        </p:nvCxnSpPr>
        <p:spPr>
          <a:xfrm flipV="1">
            <a:off x="3579501" y="3499338"/>
            <a:ext cx="1991948" cy="1474038"/>
          </a:xfrm>
          <a:prstGeom prst="line">
            <a:avLst/>
          </a:prstGeom>
          <a:ln w="76200">
            <a:solidFill>
              <a:srgbClr val="393835"/>
            </a:solidFill>
          </a:ln>
          <a:effectLst>
            <a:outerShdw blurRad="152400" dist="114300" dir="480000" sx="102000" sy="102000" algn="bl" rotWithShape="0">
              <a:prstClr val="black">
                <a:alpha val="33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9F46623-84B0-4E9F-AC9F-4525FBD86CF1}"/>
              </a:ext>
            </a:extLst>
          </p:cNvPr>
          <p:cNvCxnSpPr>
            <a:cxnSpLocks/>
          </p:cNvCxnSpPr>
          <p:nvPr/>
        </p:nvCxnSpPr>
        <p:spPr>
          <a:xfrm flipH="1" flipV="1">
            <a:off x="6322006" y="3926308"/>
            <a:ext cx="200472" cy="1204440"/>
          </a:xfrm>
          <a:prstGeom prst="line">
            <a:avLst/>
          </a:prstGeom>
          <a:ln w="76200">
            <a:solidFill>
              <a:srgbClr val="393835"/>
            </a:solidFill>
          </a:ln>
          <a:effectLst>
            <a:outerShdw blurRad="152400" dist="114300" dir="480000" sx="102000" sy="102000" algn="bl" rotWithShape="0">
              <a:prstClr val="black">
                <a:alpha val="33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FFDD105-8910-4D76-8826-8E5CE5DE8AD7}"/>
              </a:ext>
            </a:extLst>
          </p:cNvPr>
          <p:cNvCxnSpPr>
            <a:cxnSpLocks/>
          </p:cNvCxnSpPr>
          <p:nvPr/>
        </p:nvCxnSpPr>
        <p:spPr>
          <a:xfrm flipH="1" flipV="1">
            <a:off x="6654676" y="3250212"/>
            <a:ext cx="2107359" cy="993382"/>
          </a:xfrm>
          <a:prstGeom prst="line">
            <a:avLst/>
          </a:prstGeom>
          <a:ln w="76200">
            <a:solidFill>
              <a:srgbClr val="393835"/>
            </a:solidFill>
          </a:ln>
          <a:effectLst>
            <a:outerShdw blurRad="152400" dist="114300" dir="480000" sx="102000" sy="102000" algn="bl" rotWithShape="0">
              <a:prstClr val="black">
                <a:alpha val="33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24A59DB-DF65-4174-9A9B-DDA7DE10B09C}"/>
              </a:ext>
            </a:extLst>
          </p:cNvPr>
          <p:cNvCxnSpPr>
            <a:cxnSpLocks/>
          </p:cNvCxnSpPr>
          <p:nvPr/>
        </p:nvCxnSpPr>
        <p:spPr>
          <a:xfrm flipH="1">
            <a:off x="6499574" y="1188183"/>
            <a:ext cx="968963" cy="1490513"/>
          </a:xfrm>
          <a:prstGeom prst="line">
            <a:avLst/>
          </a:prstGeom>
          <a:ln w="76200">
            <a:solidFill>
              <a:srgbClr val="393835"/>
            </a:solidFill>
          </a:ln>
          <a:effectLst>
            <a:outerShdw blurRad="152400" dist="114300" dir="480000" sx="102000" sy="102000" algn="bl" rotWithShape="0">
              <a:prstClr val="black">
                <a:alpha val="33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053581C-15E6-4E95-9ED0-227B165A2DBB}"/>
              </a:ext>
            </a:extLst>
          </p:cNvPr>
          <p:cNvCxnSpPr>
            <a:cxnSpLocks/>
          </p:cNvCxnSpPr>
          <p:nvPr/>
        </p:nvCxnSpPr>
        <p:spPr>
          <a:xfrm>
            <a:off x="4762190" y="1470883"/>
            <a:ext cx="883596" cy="1438574"/>
          </a:xfrm>
          <a:prstGeom prst="line">
            <a:avLst/>
          </a:prstGeom>
          <a:ln w="76200">
            <a:solidFill>
              <a:srgbClr val="393835"/>
            </a:solidFill>
          </a:ln>
          <a:effectLst>
            <a:outerShdw blurRad="152400" dist="114300" dir="480000" sx="102000" sy="102000" algn="bl" rotWithShape="0">
              <a:prstClr val="black">
                <a:alpha val="33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Oval 1">
            <a:extLst>
              <a:ext uri="{FF2B5EF4-FFF2-40B4-BE49-F238E27FC236}">
                <a16:creationId xmlns:a16="http://schemas.microsoft.com/office/drawing/2014/main" id="{8F3F360B-22F5-467E-8CD4-4B3339F89AC9}"/>
              </a:ext>
            </a:extLst>
          </p:cNvPr>
          <p:cNvSpPr/>
          <p:nvPr/>
        </p:nvSpPr>
        <p:spPr>
          <a:xfrm>
            <a:off x="4978400" y="2213891"/>
            <a:ext cx="2235200" cy="2072640"/>
          </a:xfrm>
          <a:prstGeom prst="ellipse">
            <a:avLst/>
          </a:prstGeom>
          <a:solidFill>
            <a:srgbClr val="BDCBD4"/>
          </a:solidFill>
          <a:ln>
            <a:noFill/>
          </a:ln>
          <a:effectLst>
            <a:outerShdw blurRad="152400" dist="114300" dir="480000" sx="102000" sy="102000" algn="bl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chemeClr val="bg1">
                    <a:lumMod val="95000"/>
                  </a:schemeClr>
                </a:solidFill>
                <a:latin typeface="Roboto" pitchFamily="2" charset="0"/>
                <a:ea typeface="Roboto" pitchFamily="2" charset="0"/>
              </a:rPr>
              <a:t>THIẾT KẾ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CB834C2-5C93-49E9-A687-B3769C31AC27}"/>
              </a:ext>
            </a:extLst>
          </p:cNvPr>
          <p:cNvSpPr/>
          <p:nvPr/>
        </p:nvSpPr>
        <p:spPr>
          <a:xfrm>
            <a:off x="6842428" y="317515"/>
            <a:ext cx="1634999" cy="1490419"/>
          </a:xfrm>
          <a:prstGeom prst="ellipse">
            <a:avLst/>
          </a:prstGeom>
          <a:solidFill>
            <a:srgbClr val="393835"/>
          </a:solidFill>
          <a:ln>
            <a:noFill/>
          </a:ln>
          <a:effectLst>
            <a:outerShdw blurRad="152400" dist="114300" dir="480000" sx="102000" sy="102000" algn="bl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rgbClr val="DDDBDC"/>
                </a:solidFill>
                <a:latin typeface="Roboto" pitchFamily="2" charset="0"/>
                <a:ea typeface="Roboto" pitchFamily="2" charset="0"/>
              </a:rPr>
              <a:t>CLASS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6E4A30A-40B7-4AF1-827A-11E33C86C8A1}"/>
              </a:ext>
            </a:extLst>
          </p:cNvPr>
          <p:cNvSpPr/>
          <p:nvPr/>
        </p:nvSpPr>
        <p:spPr>
          <a:xfrm>
            <a:off x="3429965" y="250410"/>
            <a:ext cx="2538180" cy="2135249"/>
          </a:xfrm>
          <a:prstGeom prst="ellipse">
            <a:avLst/>
          </a:prstGeom>
          <a:solidFill>
            <a:srgbClr val="DDDBDC"/>
          </a:solidFill>
          <a:ln>
            <a:noFill/>
          </a:ln>
          <a:effectLst>
            <a:outerShdw blurRad="152400" dist="114300" dir="480000" sx="102000" sy="102000" algn="bl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rgbClr val="393835"/>
                </a:solidFill>
                <a:latin typeface="Roboto" pitchFamily="2" charset="0"/>
                <a:ea typeface="Roboto" pitchFamily="2" charset="0"/>
              </a:rPr>
              <a:t>GIAO DIỆN ĐỒ HỌA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A39ECA3-370F-459F-A5B9-9F9C8E2AA26E}"/>
              </a:ext>
            </a:extLst>
          </p:cNvPr>
          <p:cNvSpPr/>
          <p:nvPr/>
        </p:nvSpPr>
        <p:spPr>
          <a:xfrm>
            <a:off x="2628472" y="4165951"/>
            <a:ext cx="2070583" cy="1929595"/>
          </a:xfrm>
          <a:prstGeom prst="ellipse">
            <a:avLst/>
          </a:prstGeom>
          <a:solidFill>
            <a:srgbClr val="393835"/>
          </a:solidFill>
          <a:ln>
            <a:noFill/>
          </a:ln>
          <a:effectLst>
            <a:outerShdw blurRad="152400" dist="114300" dir="480000" sx="102000" sy="102000" algn="bl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chemeClr val="bg1">
                    <a:lumMod val="95000"/>
                  </a:schemeClr>
                </a:solidFill>
                <a:latin typeface="Roboto" pitchFamily="2" charset="0"/>
                <a:ea typeface="Roboto" pitchFamily="2" charset="0"/>
              </a:rPr>
              <a:t>THÀNH PHẦN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BD406E4A-E468-46DB-B00D-7EB77797CB37}"/>
              </a:ext>
            </a:extLst>
          </p:cNvPr>
          <p:cNvSpPr/>
          <p:nvPr/>
        </p:nvSpPr>
        <p:spPr>
          <a:xfrm>
            <a:off x="8338530" y="3583500"/>
            <a:ext cx="2590925" cy="2072639"/>
          </a:xfrm>
          <a:prstGeom prst="ellipse">
            <a:avLst/>
          </a:prstGeom>
          <a:solidFill>
            <a:srgbClr val="393835"/>
          </a:solidFill>
          <a:ln>
            <a:noFill/>
          </a:ln>
          <a:effectLst>
            <a:outerShdw blurRad="152400" dist="114300" dir="480000" sx="102000" sy="102000" algn="bl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rgbClr val="DDDBDC"/>
                </a:solidFill>
                <a:latin typeface="Roboto" pitchFamily="2" charset="0"/>
                <a:ea typeface="Roboto" pitchFamily="2" charset="0"/>
              </a:rPr>
              <a:t>Deployment</a:t>
            </a:r>
            <a:endParaRPr lang="en-US" sz="3200" b="1">
              <a:solidFill>
                <a:srgbClr val="DDDBDC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A5CFBB55-6FE2-42E7-AB7D-3EB755CE5ABF}"/>
              </a:ext>
            </a:extLst>
          </p:cNvPr>
          <p:cNvSpPr/>
          <p:nvPr/>
        </p:nvSpPr>
        <p:spPr>
          <a:xfrm>
            <a:off x="5735886" y="4737102"/>
            <a:ext cx="1837580" cy="1631952"/>
          </a:xfrm>
          <a:prstGeom prst="ellipse">
            <a:avLst/>
          </a:prstGeom>
          <a:solidFill>
            <a:srgbClr val="DDDBDC"/>
          </a:solidFill>
          <a:ln>
            <a:noFill/>
          </a:ln>
          <a:effectLst>
            <a:outerShdw blurRad="152400" dist="114300" dir="480000" sx="102000" sy="102000" algn="bl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TRẠNG THÁI</a:t>
            </a: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63D9D6AA-27F5-45DF-9E17-E04C3CD7B493}"/>
              </a:ext>
            </a:extLst>
          </p:cNvPr>
          <p:cNvSpPr/>
          <p:nvPr/>
        </p:nvSpPr>
        <p:spPr>
          <a:xfrm>
            <a:off x="8477427" y="1040914"/>
            <a:ext cx="2590925" cy="2072640"/>
          </a:xfrm>
          <a:prstGeom prst="ellipse">
            <a:avLst/>
          </a:prstGeom>
          <a:solidFill>
            <a:srgbClr val="DDDBDC"/>
          </a:solidFill>
          <a:ln>
            <a:noFill/>
          </a:ln>
          <a:effectLst>
            <a:outerShdw blurRad="152400" dist="114300" dir="480000" sx="102000" sy="102000" algn="bl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rgbClr val="393835"/>
                </a:solidFill>
                <a:latin typeface="Roboto" pitchFamily="2" charset="0"/>
                <a:ea typeface="Roboto" pitchFamily="2" charset="0"/>
              </a:rPr>
              <a:t>KIẾN TRÚC PHẦN MỀM</a:t>
            </a: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200FB22C-8262-4FA9-B140-E49260F5E3B0}"/>
              </a:ext>
            </a:extLst>
          </p:cNvPr>
          <p:cNvSpPr/>
          <p:nvPr/>
        </p:nvSpPr>
        <p:spPr>
          <a:xfrm>
            <a:off x="1500398" y="1873637"/>
            <a:ext cx="1573524" cy="1439671"/>
          </a:xfrm>
          <a:prstGeom prst="ellipse">
            <a:avLst/>
          </a:prstGeom>
          <a:solidFill>
            <a:srgbClr val="393835"/>
          </a:solidFill>
          <a:ln>
            <a:noFill/>
          </a:ln>
          <a:effectLst>
            <a:outerShdw blurRad="152400" dist="114300" dir="480000" sx="102000" sy="102000" algn="bl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rgbClr val="DDDBDC"/>
                </a:solidFill>
                <a:latin typeface="Roboto" pitchFamily="2" charset="0"/>
                <a:ea typeface="Roboto" pitchFamily="2" charset="0"/>
              </a:rPr>
              <a:t>TUẦN T</a:t>
            </a:r>
            <a:r>
              <a:rPr lang="vi-VN" sz="2400" b="1">
                <a:solidFill>
                  <a:srgbClr val="DDDBDC"/>
                </a:solidFill>
                <a:latin typeface="Roboto" pitchFamily="2" charset="0"/>
                <a:ea typeface="Roboto" pitchFamily="2" charset="0"/>
              </a:rPr>
              <a:t>Ư</a:t>
            </a:r>
            <a:r>
              <a:rPr lang="en-US" sz="2400" b="1">
                <a:solidFill>
                  <a:srgbClr val="DDDBDC"/>
                </a:solidFill>
                <a:latin typeface="Roboto" pitchFamily="2" charset="0"/>
                <a:ea typeface="Roboto" pitchFamily="2" charset="0"/>
              </a:rPr>
              <a:t>̣</a:t>
            </a:r>
          </a:p>
        </p:txBody>
      </p:sp>
    </p:spTree>
    <p:extLst>
      <p:ext uri="{BB962C8B-B14F-4D97-AF65-F5344CB8AC3E}">
        <p14:creationId xmlns:p14="http://schemas.microsoft.com/office/powerpoint/2010/main" val="3727290910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BB05B262-9F46-415A-AFD0-AC9CA42DC6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3891" y="475994"/>
            <a:ext cx="6424217" cy="590601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A0D36B1-A7C1-4658-B2F9-275B0DF936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29217"/>
            <a:ext cx="12192000" cy="599956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CE2C54A-88AA-4639-8E3A-94C50839F5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522" y="197840"/>
            <a:ext cx="11712955" cy="646232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E53AD78-D52B-4067-865E-F5B6A8908DD8}"/>
              </a:ext>
            </a:extLst>
          </p:cNvPr>
          <p:cNvSpPr/>
          <p:nvPr/>
        </p:nvSpPr>
        <p:spPr>
          <a:xfrm>
            <a:off x="5328920" y="3177444"/>
            <a:ext cx="1534160" cy="741680"/>
          </a:xfrm>
          <a:prstGeom prst="rect">
            <a:avLst/>
          </a:prstGeom>
          <a:solidFill>
            <a:srgbClr val="BDCBD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ysClr val="windowText" lastClr="000000"/>
                </a:solidFill>
                <a:latin typeface="Roboto" pitchFamily="2" charset="0"/>
                <a:ea typeface="Roboto" pitchFamily="2" charset="0"/>
              </a:rPr>
              <a:t>CLASS</a:t>
            </a:r>
          </a:p>
        </p:txBody>
      </p:sp>
    </p:spTree>
    <p:extLst>
      <p:ext uri="{BB962C8B-B14F-4D97-AF65-F5344CB8AC3E}">
        <p14:creationId xmlns:p14="http://schemas.microsoft.com/office/powerpoint/2010/main" val="160980063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B8AFFAF-0FD5-4D6D-BB1F-4FE122BDC3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2410" y="346443"/>
            <a:ext cx="6927180" cy="616511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20B154C-CC78-4E7C-8E09-44AF37EDCA28}"/>
              </a:ext>
            </a:extLst>
          </p:cNvPr>
          <p:cNvSpPr/>
          <p:nvPr/>
        </p:nvSpPr>
        <p:spPr>
          <a:xfrm>
            <a:off x="4304673" y="3058160"/>
            <a:ext cx="3582654" cy="741680"/>
          </a:xfrm>
          <a:prstGeom prst="rect">
            <a:avLst/>
          </a:prstGeom>
          <a:solidFill>
            <a:srgbClr val="BDCBD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ysClr val="windowText" lastClr="000000"/>
                </a:solidFill>
                <a:latin typeface="Roboto" pitchFamily="2" charset="0"/>
                <a:ea typeface="Roboto" pitchFamily="2" charset="0"/>
              </a:rPr>
              <a:t>KIẾN TRÚC PHẦN MỀM</a:t>
            </a:r>
          </a:p>
        </p:txBody>
      </p:sp>
    </p:spTree>
    <p:extLst>
      <p:ext uri="{BB962C8B-B14F-4D97-AF65-F5344CB8AC3E}">
        <p14:creationId xmlns:p14="http://schemas.microsoft.com/office/powerpoint/2010/main" val="289568477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56EA0E6-59DE-4294-A497-DAF99CF806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27522"/>
            <a:ext cx="12192000" cy="520295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C7D74BF-7E5D-48D2-80EC-FCF28B23BA28}"/>
              </a:ext>
            </a:extLst>
          </p:cNvPr>
          <p:cNvSpPr/>
          <p:nvPr/>
        </p:nvSpPr>
        <p:spPr>
          <a:xfrm>
            <a:off x="4304673" y="3058160"/>
            <a:ext cx="3582654" cy="741680"/>
          </a:xfrm>
          <a:prstGeom prst="rect">
            <a:avLst/>
          </a:prstGeom>
          <a:solidFill>
            <a:srgbClr val="BDCBD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ysClr val="windowText" lastClr="000000"/>
                </a:solidFill>
                <a:latin typeface="Roboto" pitchFamily="2" charset="0"/>
                <a:ea typeface="Roboto" pitchFamily="2" charset="0"/>
              </a:rPr>
              <a:t>THÀNH PHẦN</a:t>
            </a:r>
          </a:p>
        </p:txBody>
      </p:sp>
    </p:spTree>
    <p:extLst>
      <p:ext uri="{BB962C8B-B14F-4D97-AF65-F5344CB8AC3E}">
        <p14:creationId xmlns:p14="http://schemas.microsoft.com/office/powerpoint/2010/main" val="399986929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A50DFAB-82D9-4E22-86C7-2B66F9D4BB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4131" y="0"/>
            <a:ext cx="5523737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3620503-246E-401C-AB5D-FBCD15A9B3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6520" y="0"/>
            <a:ext cx="627896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7A9193D-DECE-4131-AD5A-2E31D9EA0A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9793" y="182598"/>
            <a:ext cx="9152413" cy="649280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71FEAC4-4844-4423-B7C7-ADA79D909F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74423" y="0"/>
            <a:ext cx="5643154" cy="685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B469E3E-F995-4389-A206-7398748AB6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10207" y="0"/>
            <a:ext cx="7171586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1CAEF71-6C45-4864-B537-E4BAA90374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66062" y="0"/>
            <a:ext cx="6459876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BEFFFC7-3548-4AE0-BC12-CB0B0CB4AF6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17824" y="0"/>
            <a:ext cx="5156352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AAC0330-2886-445C-8926-F348BDD4DAB1}"/>
              </a:ext>
            </a:extLst>
          </p:cNvPr>
          <p:cNvSpPr/>
          <p:nvPr/>
        </p:nvSpPr>
        <p:spPr>
          <a:xfrm>
            <a:off x="4304673" y="3058160"/>
            <a:ext cx="3582654" cy="741680"/>
          </a:xfrm>
          <a:prstGeom prst="rect">
            <a:avLst/>
          </a:prstGeom>
          <a:solidFill>
            <a:srgbClr val="BDCBD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ysClr val="windowText" lastClr="000000"/>
                </a:solidFill>
                <a:latin typeface="Roboto" pitchFamily="2" charset="0"/>
                <a:ea typeface="Roboto" pitchFamily="2" charset="0"/>
              </a:rPr>
              <a:t>TUẦN TỰ</a:t>
            </a:r>
          </a:p>
        </p:txBody>
      </p:sp>
    </p:spTree>
    <p:extLst>
      <p:ext uri="{BB962C8B-B14F-4D97-AF65-F5344CB8AC3E}">
        <p14:creationId xmlns:p14="http://schemas.microsoft.com/office/powerpoint/2010/main" val="373244523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7248618-456F-4FFF-8824-02EED35038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5515" y="331013"/>
            <a:ext cx="8840966" cy="60316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74660FB-74B4-413F-A1DE-57AC231547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5517" y="349771"/>
            <a:ext cx="8840966" cy="60156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E8F0C3D-51FA-489B-B123-18619B0C24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5516" y="383978"/>
            <a:ext cx="8840967" cy="60316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43A12C9-0E84-4EB6-B4CA-485F953BCC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5517" y="436944"/>
            <a:ext cx="8840966" cy="59257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6C39E79-DD5F-440C-A836-9D184A8453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75517" y="436944"/>
            <a:ext cx="8840966" cy="598411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5726A0F-8CC3-438D-BBB4-F06BFF932FD6}"/>
              </a:ext>
            </a:extLst>
          </p:cNvPr>
          <p:cNvSpPr/>
          <p:nvPr/>
        </p:nvSpPr>
        <p:spPr>
          <a:xfrm>
            <a:off x="4304673" y="3058160"/>
            <a:ext cx="3582654" cy="741680"/>
          </a:xfrm>
          <a:prstGeom prst="rect">
            <a:avLst/>
          </a:prstGeom>
          <a:solidFill>
            <a:srgbClr val="BDCBD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ysClr val="windowText" lastClr="000000"/>
                </a:solidFill>
                <a:latin typeface="Roboto" pitchFamily="2" charset="0"/>
                <a:ea typeface="Roboto" pitchFamily="2" charset="0"/>
              </a:rPr>
              <a:t>THIẾT KẾ GIAO DIỆN</a:t>
            </a:r>
          </a:p>
        </p:txBody>
      </p:sp>
    </p:spTree>
    <p:extLst>
      <p:ext uri="{BB962C8B-B14F-4D97-AF65-F5344CB8AC3E}">
        <p14:creationId xmlns:p14="http://schemas.microsoft.com/office/powerpoint/2010/main" val="322942745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E96DD21-A234-4DD9-BC8F-605CC7870C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11559"/>
            <a:ext cx="12192000" cy="323488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5109363-49BB-4388-8CCB-BAB81FC9B0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84365"/>
            <a:ext cx="12192000" cy="34892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0B65088-1066-4EA4-93EE-DCD07C6DBD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905000"/>
            <a:ext cx="12192000" cy="304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726223D-6D95-46C6-BBB0-4F9B7EB647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279792"/>
            <a:ext cx="12192000" cy="42984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F07647F-0D2B-4323-ABF5-0805267CCE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6398" y="1569559"/>
            <a:ext cx="9739204" cy="371888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766D1C-1BC8-4AD1-B7D3-0DC79A5F196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748370"/>
            <a:ext cx="12192000" cy="536125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F818909-FF68-43D2-853B-D4923FBD4312}"/>
              </a:ext>
            </a:extLst>
          </p:cNvPr>
          <p:cNvSpPr/>
          <p:nvPr/>
        </p:nvSpPr>
        <p:spPr>
          <a:xfrm>
            <a:off x="5052060" y="3058160"/>
            <a:ext cx="2087880" cy="741680"/>
          </a:xfrm>
          <a:prstGeom prst="rect">
            <a:avLst/>
          </a:prstGeom>
          <a:solidFill>
            <a:srgbClr val="BDCBD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ysClr val="windowText" lastClr="000000"/>
                </a:solidFill>
                <a:latin typeface="Roboto" pitchFamily="2" charset="0"/>
                <a:ea typeface="Roboto" pitchFamily="2" charset="0"/>
              </a:rPr>
              <a:t>TRẠNG THÁI</a:t>
            </a:r>
          </a:p>
        </p:txBody>
      </p:sp>
    </p:spTree>
    <p:extLst>
      <p:ext uri="{BB962C8B-B14F-4D97-AF65-F5344CB8AC3E}">
        <p14:creationId xmlns:p14="http://schemas.microsoft.com/office/powerpoint/2010/main" val="298874532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DCB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644A078-B000-4DF9-B461-B8F3B8B4B2B1}"/>
              </a:ext>
            </a:extLst>
          </p:cNvPr>
          <p:cNvSpPr/>
          <p:nvPr/>
        </p:nvSpPr>
        <p:spPr>
          <a:xfrm>
            <a:off x="5238750" y="3046534"/>
            <a:ext cx="1714500" cy="764931"/>
          </a:xfrm>
          <a:prstGeom prst="rect">
            <a:avLst/>
          </a:prstGeom>
          <a:solidFill>
            <a:srgbClr val="BDCB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>
                <a:solidFill>
                  <a:schemeClr val="bg1">
                    <a:lumMod val="95000"/>
                  </a:schemeClr>
                </a:solidFill>
                <a:latin typeface="Roboto" pitchFamily="2" charset="0"/>
                <a:ea typeface="Roboto" pitchFamily="2" charset="0"/>
              </a:rPr>
              <a:t>REVIEW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EE55EDD-B83C-4C42-96E3-9A54AACCC65B}"/>
              </a:ext>
            </a:extLst>
          </p:cNvPr>
          <p:cNvCxnSpPr/>
          <p:nvPr/>
        </p:nvCxnSpPr>
        <p:spPr>
          <a:xfrm>
            <a:off x="5128846" y="3776296"/>
            <a:ext cx="193430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4624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10658F3-0BA3-424B-8AA5-AB1AA98806E2}"/>
              </a:ext>
            </a:extLst>
          </p:cNvPr>
          <p:cNvSpPr/>
          <p:nvPr/>
        </p:nvSpPr>
        <p:spPr>
          <a:xfrm>
            <a:off x="0" y="0"/>
            <a:ext cx="4296697" cy="6858000"/>
          </a:xfrm>
          <a:prstGeom prst="rect">
            <a:avLst/>
          </a:prstGeom>
          <a:solidFill>
            <a:schemeClr val="bg1">
              <a:lumMod val="65000"/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59C3596-C6F4-467E-ABBF-CC070DF3A905}"/>
              </a:ext>
            </a:extLst>
          </p:cNvPr>
          <p:cNvSpPr/>
          <p:nvPr/>
        </p:nvSpPr>
        <p:spPr>
          <a:xfrm>
            <a:off x="422787" y="1300316"/>
            <a:ext cx="2556387" cy="4257367"/>
          </a:xfrm>
          <a:prstGeom prst="rect">
            <a:avLst/>
          </a:prstGeom>
          <a:solidFill>
            <a:srgbClr val="BDCB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ysClr val="windowText" lastClr="000000"/>
                </a:solidFill>
                <a:latin typeface="Roboto" pitchFamily="2" charset="0"/>
                <a:ea typeface="Roboto" pitchFamily="2" charset="0"/>
              </a:rPr>
              <a:t>PHÂN CÔNG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C9A6B30-0AD1-4A35-94AB-4A7F320D94E1}"/>
              </a:ext>
            </a:extLst>
          </p:cNvPr>
          <p:cNvCxnSpPr>
            <a:cxnSpLocks/>
          </p:cNvCxnSpPr>
          <p:nvPr/>
        </p:nvCxnSpPr>
        <p:spPr>
          <a:xfrm>
            <a:off x="3569110" y="855406"/>
            <a:ext cx="3038167" cy="0"/>
          </a:xfrm>
          <a:prstGeom prst="line">
            <a:avLst/>
          </a:prstGeom>
          <a:ln w="28575">
            <a:solidFill>
              <a:srgbClr val="3449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4CC53C1-6A18-4819-BF79-6B75571F0B1D}"/>
              </a:ext>
            </a:extLst>
          </p:cNvPr>
          <p:cNvCxnSpPr>
            <a:cxnSpLocks/>
          </p:cNvCxnSpPr>
          <p:nvPr/>
        </p:nvCxnSpPr>
        <p:spPr>
          <a:xfrm>
            <a:off x="3569110" y="1946787"/>
            <a:ext cx="3038167" cy="0"/>
          </a:xfrm>
          <a:prstGeom prst="line">
            <a:avLst/>
          </a:prstGeom>
          <a:ln w="28575">
            <a:solidFill>
              <a:srgbClr val="3449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3E7C7EF-842A-4C63-9AEE-98BA7453DAA9}"/>
              </a:ext>
            </a:extLst>
          </p:cNvPr>
          <p:cNvCxnSpPr>
            <a:cxnSpLocks/>
          </p:cNvCxnSpPr>
          <p:nvPr/>
        </p:nvCxnSpPr>
        <p:spPr>
          <a:xfrm>
            <a:off x="3569110" y="3028335"/>
            <a:ext cx="2989006" cy="0"/>
          </a:xfrm>
          <a:prstGeom prst="line">
            <a:avLst/>
          </a:prstGeom>
          <a:ln w="28575">
            <a:solidFill>
              <a:srgbClr val="3449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CB03B31-2227-44DB-97F4-BA259A56C3B0}"/>
              </a:ext>
            </a:extLst>
          </p:cNvPr>
          <p:cNvCxnSpPr>
            <a:cxnSpLocks/>
          </p:cNvCxnSpPr>
          <p:nvPr/>
        </p:nvCxnSpPr>
        <p:spPr>
          <a:xfrm>
            <a:off x="3569110" y="4090219"/>
            <a:ext cx="2989006" cy="0"/>
          </a:xfrm>
          <a:prstGeom prst="line">
            <a:avLst/>
          </a:prstGeom>
          <a:ln w="28575">
            <a:solidFill>
              <a:srgbClr val="3449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2ABEFAD-0B6E-47CC-8846-A2B34A7D03B2}"/>
              </a:ext>
            </a:extLst>
          </p:cNvPr>
          <p:cNvCxnSpPr>
            <a:cxnSpLocks/>
          </p:cNvCxnSpPr>
          <p:nvPr/>
        </p:nvCxnSpPr>
        <p:spPr>
          <a:xfrm>
            <a:off x="3569110" y="5309419"/>
            <a:ext cx="2989006" cy="0"/>
          </a:xfrm>
          <a:prstGeom prst="line">
            <a:avLst/>
          </a:prstGeom>
          <a:ln w="28575">
            <a:solidFill>
              <a:srgbClr val="3449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9902A9AF-7515-49E3-B666-19AAF379A07D}"/>
              </a:ext>
            </a:extLst>
          </p:cNvPr>
          <p:cNvSpPr/>
          <p:nvPr/>
        </p:nvSpPr>
        <p:spPr>
          <a:xfrm>
            <a:off x="6774426" y="476867"/>
            <a:ext cx="5161935" cy="75707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2000">
                <a:solidFill>
                  <a:sysClr val="windowText" lastClr="000000"/>
                </a:solidFill>
                <a:latin typeface="Roboto" pitchFamily="2" charset="0"/>
                <a:ea typeface="Roboto" pitchFamily="2" charset="0"/>
              </a:rPr>
              <a:t>Tầng Presentation, phần Thiết kế, Thu thập yêu cầu, setup quản lý github</a:t>
            </a:r>
            <a:endParaRPr lang="en-US" sz="2000">
              <a:solidFill>
                <a:sysClr val="windowText" lastClr="000000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0672C68-6696-4635-8549-EC81265A0CF8}"/>
              </a:ext>
            </a:extLst>
          </p:cNvPr>
          <p:cNvSpPr/>
          <p:nvPr/>
        </p:nvSpPr>
        <p:spPr>
          <a:xfrm>
            <a:off x="4247536" y="462132"/>
            <a:ext cx="2310580" cy="4227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>
                <a:solidFill>
                  <a:sysClr val="windowText" lastClr="000000"/>
                </a:solidFill>
                <a:latin typeface="Roboto" pitchFamily="2" charset="0"/>
                <a:ea typeface="Roboto" pitchFamily="2" charset="0"/>
              </a:rPr>
              <a:t>Võ Nguyễn Bảo Long</a:t>
            </a:r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8E6EFE9-A3C2-48B7-B3F5-4FD65744D32A}"/>
              </a:ext>
            </a:extLst>
          </p:cNvPr>
          <p:cNvSpPr/>
          <p:nvPr/>
        </p:nvSpPr>
        <p:spPr>
          <a:xfrm>
            <a:off x="4247536" y="1484672"/>
            <a:ext cx="2310580" cy="4227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ysClr val="windowText" lastClr="000000"/>
                </a:solidFill>
                <a:latin typeface="Roboto" pitchFamily="2" charset="0"/>
                <a:ea typeface="Roboto" pitchFamily="2" charset="0"/>
              </a:rPr>
              <a:t>Phan Quốc Hùng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CBC9056-1E85-4B60-8978-47B8BAD078DE}"/>
              </a:ext>
            </a:extLst>
          </p:cNvPr>
          <p:cNvSpPr/>
          <p:nvPr/>
        </p:nvSpPr>
        <p:spPr>
          <a:xfrm>
            <a:off x="4247536" y="2566219"/>
            <a:ext cx="2310580" cy="4227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Cao Thành Đạt</a:t>
            </a:r>
            <a:endParaRPr lang="en-US" sz="240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BAC626F-7EF4-4D59-9AEE-00A8E63162BC}"/>
              </a:ext>
            </a:extLst>
          </p:cNvPr>
          <p:cNvSpPr/>
          <p:nvPr/>
        </p:nvSpPr>
        <p:spPr>
          <a:xfrm>
            <a:off x="4247536" y="3628102"/>
            <a:ext cx="2310580" cy="4227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Vũ Minh Quân</a:t>
            </a:r>
            <a:endParaRPr lang="en-US" sz="280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0D1A7C5-5305-4ECB-90A6-17909888F53E}"/>
              </a:ext>
            </a:extLst>
          </p:cNvPr>
          <p:cNvSpPr/>
          <p:nvPr/>
        </p:nvSpPr>
        <p:spPr>
          <a:xfrm>
            <a:off x="4247536" y="4847301"/>
            <a:ext cx="2310580" cy="4227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200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Lại Minh Nhựt</a:t>
            </a:r>
            <a:endParaRPr lang="en-US" sz="320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6AE00C5-700B-40E3-9AFF-D8ADB577AD8E}"/>
              </a:ext>
            </a:extLst>
          </p:cNvPr>
          <p:cNvSpPr/>
          <p:nvPr/>
        </p:nvSpPr>
        <p:spPr>
          <a:xfrm>
            <a:off x="6774425" y="1568248"/>
            <a:ext cx="5161935" cy="75707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200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Tầng Presistence, Cơ sở dữ liệu, Thu thập yêu cầu, setup Docker</a:t>
            </a:r>
            <a:endParaRPr lang="en-US" sz="240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F36C7C0-2ECC-42EB-8BE2-1ACDCBA1B984}"/>
              </a:ext>
            </a:extLst>
          </p:cNvPr>
          <p:cNvSpPr/>
          <p:nvPr/>
        </p:nvSpPr>
        <p:spPr>
          <a:xfrm>
            <a:off x="6774422" y="2566219"/>
            <a:ext cx="5161935" cy="75707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200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Tầng Presentation, phần Thiết kế</a:t>
            </a:r>
            <a:endParaRPr lang="en-US" sz="240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06FF749-990B-424D-921A-CBD2E26BA74A}"/>
              </a:ext>
            </a:extLst>
          </p:cNvPr>
          <p:cNvSpPr/>
          <p:nvPr/>
        </p:nvSpPr>
        <p:spPr>
          <a:xfrm>
            <a:off x="6774423" y="3628102"/>
            <a:ext cx="5161935" cy="75707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200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Tầng Domain, Phân tích yêu cầu</a:t>
            </a:r>
            <a:endParaRPr lang="en-US" sz="240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5AE183E-151C-4BBA-9E7E-AC047873504E}"/>
              </a:ext>
            </a:extLst>
          </p:cNvPr>
          <p:cNvSpPr/>
          <p:nvPr/>
        </p:nvSpPr>
        <p:spPr>
          <a:xfrm>
            <a:off x="6774422" y="4800605"/>
            <a:ext cx="5161935" cy="75707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200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Tầng Domain, Phân tích yêu cầu</a:t>
            </a:r>
            <a:endParaRPr lang="en-US" sz="240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676294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  <p:bldP spid="19" grpId="0"/>
      <p:bldP spid="20" grpId="0"/>
      <p:bldP spid="21" grpId="0"/>
      <p:bldP spid="22" grpId="0"/>
      <p:bldP spid="23" grpId="0" animBg="1"/>
      <p:bldP spid="24" grpId="0" animBg="1"/>
      <p:bldP spid="25" grpId="0" animBg="1"/>
      <p:bldP spid="26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7B84627-EA14-4D6D-BF4D-B75C700ADF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D6A3B36-2D22-456A-8FB1-A43B7D6AE0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BF1994A-9D27-44ED-A602-311B0E60F3B6}"/>
              </a:ext>
            </a:extLst>
          </p:cNvPr>
          <p:cNvSpPr/>
          <p:nvPr/>
        </p:nvSpPr>
        <p:spPr>
          <a:xfrm>
            <a:off x="5368966" y="3058160"/>
            <a:ext cx="1454068" cy="741680"/>
          </a:xfrm>
          <a:prstGeom prst="rect">
            <a:avLst/>
          </a:prstGeom>
          <a:solidFill>
            <a:srgbClr val="BDCBD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ysClr val="windowText" lastClr="000000"/>
                </a:solidFill>
                <a:latin typeface="Roboto" pitchFamily="2" charset="0"/>
                <a:ea typeface="Roboto" pitchFamily="2" charset="0"/>
              </a:rPr>
              <a:t>ADD</a:t>
            </a:r>
          </a:p>
        </p:txBody>
      </p:sp>
    </p:spTree>
    <p:extLst>
      <p:ext uri="{BB962C8B-B14F-4D97-AF65-F5344CB8AC3E}">
        <p14:creationId xmlns:p14="http://schemas.microsoft.com/office/powerpoint/2010/main" val="3840110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E8AA5DC-1AA4-4117-B364-02538B4E57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ECF3D19-73B2-405F-BFA6-66A18CBCF1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A5061A2-CF31-443D-8A65-A621D7F45A29}"/>
              </a:ext>
            </a:extLst>
          </p:cNvPr>
          <p:cNvSpPr/>
          <p:nvPr/>
        </p:nvSpPr>
        <p:spPr>
          <a:xfrm>
            <a:off x="4733372" y="3058160"/>
            <a:ext cx="2725256" cy="741680"/>
          </a:xfrm>
          <a:prstGeom prst="rect">
            <a:avLst/>
          </a:prstGeom>
          <a:solidFill>
            <a:srgbClr val="BDCBD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ysClr val="windowText" lastClr="000000"/>
                </a:solidFill>
                <a:latin typeface="Roboto" pitchFamily="2" charset="0"/>
                <a:ea typeface="Roboto" pitchFamily="2" charset="0"/>
              </a:rPr>
              <a:t>UPDATE</a:t>
            </a:r>
          </a:p>
        </p:txBody>
      </p:sp>
    </p:spTree>
    <p:extLst>
      <p:ext uri="{BB962C8B-B14F-4D97-AF65-F5344CB8AC3E}">
        <p14:creationId xmlns:p14="http://schemas.microsoft.com/office/powerpoint/2010/main" val="2224167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AE8C7D6-C5CB-47A0-9CA4-16F26FE36F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1E99631-9F20-494F-B4A9-A06D76E99D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5BB32BC-5B8A-464D-B004-FBAF4CDFBA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3F9006E-A1BB-4D80-840A-AF63665FEA70}"/>
              </a:ext>
            </a:extLst>
          </p:cNvPr>
          <p:cNvSpPr/>
          <p:nvPr/>
        </p:nvSpPr>
        <p:spPr>
          <a:xfrm>
            <a:off x="4733372" y="3058160"/>
            <a:ext cx="2725256" cy="741680"/>
          </a:xfrm>
          <a:prstGeom prst="rect">
            <a:avLst/>
          </a:prstGeom>
          <a:solidFill>
            <a:srgbClr val="BDCBD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ysClr val="windowText" lastClr="000000"/>
                </a:solidFill>
                <a:latin typeface="Roboto" pitchFamily="2" charset="0"/>
                <a:ea typeface="Roboto" pitchFamily="2" charset="0"/>
              </a:rPr>
              <a:t>DELETE</a:t>
            </a:r>
          </a:p>
        </p:txBody>
      </p:sp>
    </p:spTree>
    <p:extLst>
      <p:ext uri="{BB962C8B-B14F-4D97-AF65-F5344CB8AC3E}">
        <p14:creationId xmlns:p14="http://schemas.microsoft.com/office/powerpoint/2010/main" val="2683357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2C06A4A-3E42-4287-85EE-3CC0C699A1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2F3693D-72CD-4D23-99BD-F8C0B5922BEA}"/>
              </a:ext>
            </a:extLst>
          </p:cNvPr>
          <p:cNvSpPr/>
          <p:nvPr/>
        </p:nvSpPr>
        <p:spPr>
          <a:xfrm>
            <a:off x="4733372" y="3058160"/>
            <a:ext cx="2725256" cy="741680"/>
          </a:xfrm>
          <a:prstGeom prst="rect">
            <a:avLst/>
          </a:prstGeom>
          <a:solidFill>
            <a:srgbClr val="BDCBD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ysClr val="windowText" lastClr="000000"/>
                </a:solidFill>
                <a:latin typeface="Roboto" pitchFamily="2" charset="0"/>
                <a:ea typeface="Roboto" pitchFamily="2" charset="0"/>
              </a:rPr>
              <a:t>TÌM KIẾM</a:t>
            </a:r>
          </a:p>
        </p:txBody>
      </p:sp>
    </p:spTree>
    <p:extLst>
      <p:ext uri="{BB962C8B-B14F-4D97-AF65-F5344CB8AC3E}">
        <p14:creationId xmlns:p14="http://schemas.microsoft.com/office/powerpoint/2010/main" val="1482903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8D96224-CDA0-4E31-8DE3-5CABCDEEEF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A996E6C-5314-4F65-8FC0-1C74BF744336}"/>
              </a:ext>
            </a:extLst>
          </p:cNvPr>
          <p:cNvSpPr/>
          <p:nvPr/>
        </p:nvSpPr>
        <p:spPr>
          <a:xfrm>
            <a:off x="4281815" y="2949038"/>
            <a:ext cx="3628369" cy="959925"/>
          </a:xfrm>
          <a:prstGeom prst="rect">
            <a:avLst/>
          </a:prstGeom>
          <a:solidFill>
            <a:srgbClr val="BDCBD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2400">
                <a:solidFill>
                  <a:sysClr val="windowText" lastClr="000000"/>
                </a:solidFill>
                <a:latin typeface="Roboto" pitchFamily="2" charset="0"/>
                <a:ea typeface="Roboto" pitchFamily="2" charset="0"/>
              </a:rPr>
              <a:t>ĐẾM SỐ LƯỢNG TỪNG LOẠI HÓA ĐƠN</a:t>
            </a:r>
            <a:endParaRPr lang="en-US" sz="2400">
              <a:solidFill>
                <a:sysClr val="windowText" lastClr="000000"/>
              </a:solidFill>
              <a:latin typeface="Roboto" pitchFamily="2" charset="0"/>
              <a:ea typeface="Robot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9418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8F9D1EB-7D3C-43A9-B49F-478B23D570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75"/>
            <a:ext cx="12192000" cy="685165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BB535ED-EC87-4598-AA3D-F0E250C35935}"/>
              </a:ext>
            </a:extLst>
          </p:cNvPr>
          <p:cNvSpPr/>
          <p:nvPr/>
        </p:nvSpPr>
        <p:spPr>
          <a:xfrm>
            <a:off x="3928837" y="2979811"/>
            <a:ext cx="4334326" cy="898378"/>
          </a:xfrm>
          <a:prstGeom prst="rect">
            <a:avLst/>
          </a:prstGeom>
          <a:solidFill>
            <a:srgbClr val="BDCBD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ysClr val="windowText" lastClr="000000"/>
                </a:solidFill>
                <a:latin typeface="Roboto" pitchFamily="2" charset="0"/>
                <a:ea typeface="Roboto" pitchFamily="2" charset="0"/>
              </a:rPr>
              <a:t>TÍNH TRUNG BÌNH THÀNH TIỀN THEO THÁNG</a:t>
            </a:r>
          </a:p>
        </p:txBody>
      </p:sp>
    </p:spTree>
    <p:extLst>
      <p:ext uri="{BB962C8B-B14F-4D97-AF65-F5344CB8AC3E}">
        <p14:creationId xmlns:p14="http://schemas.microsoft.com/office/powerpoint/2010/main" val="440941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582B655-1414-4855-A482-DEC613BAAD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F66D184-08BF-4FDC-8FB4-F00DCAE339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C6958E9-8255-4859-AAE8-21A4ED012A49}"/>
              </a:ext>
            </a:extLst>
          </p:cNvPr>
          <p:cNvSpPr/>
          <p:nvPr/>
        </p:nvSpPr>
        <p:spPr>
          <a:xfrm>
            <a:off x="5176223" y="3058160"/>
            <a:ext cx="1839554" cy="741680"/>
          </a:xfrm>
          <a:prstGeom prst="rect">
            <a:avLst/>
          </a:prstGeom>
          <a:solidFill>
            <a:srgbClr val="BDCBD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ysClr val="windowText" lastClr="000000"/>
                </a:solidFill>
                <a:latin typeface="Roboto" pitchFamily="2" charset="0"/>
                <a:ea typeface="Roboto" pitchFamily="2" charset="0"/>
              </a:rPr>
              <a:t>UNDO</a:t>
            </a:r>
          </a:p>
        </p:txBody>
      </p:sp>
    </p:spTree>
    <p:extLst>
      <p:ext uri="{BB962C8B-B14F-4D97-AF65-F5344CB8AC3E}">
        <p14:creationId xmlns:p14="http://schemas.microsoft.com/office/powerpoint/2010/main" val="3958039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09D0B5B-1013-46EE-AB29-4DC0092520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BFC49B1-F8D2-4241-9021-42B197346B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67D8FE6-810E-464A-A6DB-AE5FFBE9F99D}"/>
              </a:ext>
            </a:extLst>
          </p:cNvPr>
          <p:cNvSpPr/>
          <p:nvPr/>
        </p:nvSpPr>
        <p:spPr>
          <a:xfrm>
            <a:off x="5176223" y="3058160"/>
            <a:ext cx="1839554" cy="741680"/>
          </a:xfrm>
          <a:prstGeom prst="rect">
            <a:avLst/>
          </a:prstGeom>
          <a:solidFill>
            <a:srgbClr val="BDCBD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ysClr val="windowText" lastClr="000000"/>
                </a:solidFill>
                <a:latin typeface="Roboto" pitchFamily="2" charset="0"/>
                <a:ea typeface="Roboto" pitchFamily="2" charset="0"/>
              </a:rPr>
              <a:t>REDO</a:t>
            </a:r>
          </a:p>
        </p:txBody>
      </p:sp>
    </p:spTree>
    <p:extLst>
      <p:ext uri="{BB962C8B-B14F-4D97-AF65-F5344CB8AC3E}">
        <p14:creationId xmlns:p14="http://schemas.microsoft.com/office/powerpoint/2010/main" val="4210422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49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C47BD22-AAF1-47B3-9F59-BFFC43B7529D}"/>
              </a:ext>
            </a:extLst>
          </p:cNvPr>
          <p:cNvSpPr/>
          <p:nvPr/>
        </p:nvSpPr>
        <p:spPr>
          <a:xfrm>
            <a:off x="3667760" y="2987040"/>
            <a:ext cx="4856480" cy="883920"/>
          </a:xfrm>
          <a:prstGeom prst="rect">
            <a:avLst/>
          </a:prstGeom>
          <a:solidFill>
            <a:srgbClr val="344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>
                <a:solidFill>
                  <a:schemeClr val="bg1">
                    <a:lumMod val="95000"/>
                  </a:schemeClr>
                </a:solidFill>
                <a:latin typeface="Roboto" pitchFamily="2" charset="0"/>
                <a:ea typeface="Roboto" pitchFamily="2" charset="0"/>
              </a:rPr>
              <a:t>THANK FOR WATCHING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B54713C-4F27-4276-B0BD-B5264275597C}"/>
              </a:ext>
            </a:extLst>
          </p:cNvPr>
          <p:cNvCxnSpPr>
            <a:cxnSpLocks/>
          </p:cNvCxnSpPr>
          <p:nvPr/>
        </p:nvCxnSpPr>
        <p:spPr>
          <a:xfrm>
            <a:off x="4673600" y="3860800"/>
            <a:ext cx="284480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2436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F1BDC94-FA69-4B86-833F-C622FAF33038}"/>
              </a:ext>
            </a:extLst>
          </p:cNvPr>
          <p:cNvSpPr/>
          <p:nvPr/>
        </p:nvSpPr>
        <p:spPr>
          <a:xfrm>
            <a:off x="0" y="3883742"/>
            <a:ext cx="3313469" cy="2974258"/>
          </a:xfrm>
          <a:prstGeom prst="rect">
            <a:avLst/>
          </a:prstGeom>
          <a:solidFill>
            <a:srgbClr val="344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C8AA550-D7F3-4A57-A390-E289DBF92208}"/>
              </a:ext>
            </a:extLst>
          </p:cNvPr>
          <p:cNvSpPr/>
          <p:nvPr/>
        </p:nvSpPr>
        <p:spPr>
          <a:xfrm>
            <a:off x="287593" y="0"/>
            <a:ext cx="3810001" cy="4670323"/>
          </a:xfrm>
          <a:prstGeom prst="rect">
            <a:avLst/>
          </a:prstGeom>
          <a:solidFill>
            <a:srgbClr val="BDCB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E0D1FD3-C57D-4668-8A3A-738B1AD5B1B6}"/>
              </a:ext>
            </a:extLst>
          </p:cNvPr>
          <p:cNvSpPr/>
          <p:nvPr/>
        </p:nvSpPr>
        <p:spPr>
          <a:xfrm>
            <a:off x="4176252" y="282680"/>
            <a:ext cx="5437238" cy="11110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NHỮNG MẪU VÀ </a:t>
            </a:r>
          </a:p>
          <a:p>
            <a:r>
              <a:rPr lang="en-US" sz="2800" b="1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CÔNG NGHỆ Đ</a:t>
            </a:r>
            <a:r>
              <a:rPr lang="vi-VN" sz="2800" b="1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Ư</a:t>
            </a:r>
            <a:r>
              <a:rPr lang="en-US" sz="2800" b="1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ỢC ÁP DỤNG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8D0FE9E-7049-4FDA-AAA1-E082BA64C64E}"/>
              </a:ext>
            </a:extLst>
          </p:cNvPr>
          <p:cNvCxnSpPr>
            <a:endCxn id="6" idx="2"/>
          </p:cNvCxnSpPr>
          <p:nvPr/>
        </p:nvCxnSpPr>
        <p:spPr>
          <a:xfrm>
            <a:off x="3291348" y="1393725"/>
            <a:ext cx="3603523" cy="0"/>
          </a:xfrm>
          <a:prstGeom prst="line">
            <a:avLst/>
          </a:prstGeom>
          <a:ln w="28575">
            <a:solidFill>
              <a:srgbClr val="3449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A22E300E-0D86-46C7-84D5-B2DCE713CBEB}"/>
              </a:ext>
            </a:extLst>
          </p:cNvPr>
          <p:cNvSpPr/>
          <p:nvPr/>
        </p:nvSpPr>
        <p:spPr>
          <a:xfrm>
            <a:off x="5245509" y="2077073"/>
            <a:ext cx="2625214" cy="11503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Memento Pattern (Mẫu Memento)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C58E372-7735-422A-81D3-3D5D8D375B84}"/>
              </a:ext>
            </a:extLst>
          </p:cNvPr>
          <p:cNvSpPr/>
          <p:nvPr/>
        </p:nvSpPr>
        <p:spPr>
          <a:xfrm>
            <a:off x="8421329" y="2077073"/>
            <a:ext cx="2625214" cy="11503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Observer Pattern (Mẫu Observer)</a:t>
            </a:r>
            <a:endParaRPr lang="en-US" sz="320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1B2EF45-8B3E-4A50-A467-6BB48CEAD990}"/>
              </a:ext>
            </a:extLst>
          </p:cNvPr>
          <p:cNvSpPr/>
          <p:nvPr/>
        </p:nvSpPr>
        <p:spPr>
          <a:xfrm>
            <a:off x="5100483" y="4594121"/>
            <a:ext cx="2915265" cy="11503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Command Pattern (Mẫu Command)</a:t>
            </a:r>
            <a:endParaRPr lang="en-US" sz="320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3F0B447-ACD2-4A16-9271-8E901AFB7056}"/>
              </a:ext>
            </a:extLst>
          </p:cNvPr>
          <p:cNvSpPr/>
          <p:nvPr/>
        </p:nvSpPr>
        <p:spPr>
          <a:xfrm>
            <a:off x="8276303" y="4594121"/>
            <a:ext cx="2915265" cy="11503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Three Layer Pattern (Mẫu Ba Lớp)</a:t>
            </a:r>
            <a:endParaRPr lang="en-US" sz="400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3763E1F-605C-41C0-857E-D5B363745F22}"/>
              </a:ext>
            </a:extLst>
          </p:cNvPr>
          <p:cNvSpPr/>
          <p:nvPr/>
        </p:nvSpPr>
        <p:spPr>
          <a:xfrm>
            <a:off x="6515099" y="3335597"/>
            <a:ext cx="3522407" cy="11503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MVC Pattern (Mẫu MVC - Model-View-Controller)</a:t>
            </a:r>
            <a:endParaRPr lang="en-US" sz="400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E789B70-7A82-4E69-A60D-283E4486ABCF}"/>
              </a:ext>
            </a:extLst>
          </p:cNvPr>
          <p:cNvSpPr/>
          <p:nvPr/>
        </p:nvSpPr>
        <p:spPr>
          <a:xfrm>
            <a:off x="5002165" y="3672349"/>
            <a:ext cx="816076" cy="4768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sv-SE" sz="240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GIT</a:t>
            </a:r>
            <a:endParaRPr lang="en-US" sz="320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3A3E066-7D92-4315-90C2-C63F4C9C669F}"/>
              </a:ext>
            </a:extLst>
          </p:cNvPr>
          <p:cNvSpPr/>
          <p:nvPr/>
        </p:nvSpPr>
        <p:spPr>
          <a:xfrm>
            <a:off x="7054647" y="3672349"/>
            <a:ext cx="1578076" cy="4768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sv-SE" sz="240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DOCKER</a:t>
            </a:r>
            <a:endParaRPr lang="en-US" sz="320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DE60E39-DE07-4A07-B2A8-9F669209812B}"/>
              </a:ext>
            </a:extLst>
          </p:cNvPr>
          <p:cNvSpPr/>
          <p:nvPr/>
        </p:nvSpPr>
        <p:spPr>
          <a:xfrm>
            <a:off x="9549584" y="3615178"/>
            <a:ext cx="1578076" cy="4768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sv-SE" sz="240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MY SQL</a:t>
            </a:r>
            <a:endParaRPr lang="en-US" sz="320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16E775F-79B5-490D-B901-32659E430F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5492" y="2706175"/>
            <a:ext cx="629422" cy="629422"/>
          </a:xfrm>
          <a:prstGeom prst="rect">
            <a:avLst/>
          </a:prstGeom>
        </p:spPr>
      </p:pic>
      <p:pic>
        <p:nvPicPr>
          <p:cNvPr id="1026" name="Picture 2" descr="Docker Logo, symbol, meaning, history, PNG, brand">
            <a:extLst>
              <a:ext uri="{FF2B5EF4-FFF2-40B4-BE49-F238E27FC236}">
                <a16:creationId xmlns:a16="http://schemas.microsoft.com/office/drawing/2014/main" id="{927E16DF-2651-4159-87CF-F1A27B2669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7902" y="2392927"/>
            <a:ext cx="1539679" cy="1111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ySQL là gì? Tầm quan trọng của MySQL server">
            <a:extLst>
              <a:ext uri="{FF2B5EF4-FFF2-40B4-BE49-F238E27FC236}">
                <a16:creationId xmlns:a16="http://schemas.microsoft.com/office/drawing/2014/main" id="{A87F07DE-CE55-412B-A071-59E714BC3F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3935" y="2555155"/>
            <a:ext cx="1207477" cy="624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5A83878F-2435-4B6A-A77F-E74984912B32}"/>
              </a:ext>
            </a:extLst>
          </p:cNvPr>
          <p:cNvSpPr/>
          <p:nvPr/>
        </p:nvSpPr>
        <p:spPr>
          <a:xfrm>
            <a:off x="5651088" y="5428620"/>
            <a:ext cx="1531376" cy="4768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sv-SE" sz="240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GIT HUB</a:t>
            </a:r>
            <a:endParaRPr lang="en-US" sz="320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E57E7C-F2A2-45D6-8F7E-651DF7B49D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3708" y="4504220"/>
            <a:ext cx="666135" cy="66613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C7322E4-C7A4-4424-9DF4-B6E0934765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07245" y="4503175"/>
            <a:ext cx="759543" cy="759543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01B1AA04-EAA0-45E4-A5BB-6B1C6BB58BA1}"/>
              </a:ext>
            </a:extLst>
          </p:cNvPr>
          <p:cNvSpPr/>
          <p:nvPr/>
        </p:nvSpPr>
        <p:spPr>
          <a:xfrm>
            <a:off x="8421328" y="5469218"/>
            <a:ext cx="1531376" cy="4768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sv-SE" sz="240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DRAW.IO</a:t>
            </a:r>
            <a:endParaRPr lang="en-US" sz="320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E2E5A55-BF4B-4AB6-95B9-99A026BF3C4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7593" y="-97098"/>
            <a:ext cx="1147916" cy="11479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2F83194-C5FC-4054-9308-D4D8E1B787C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67200" y="1716029"/>
            <a:ext cx="7637207" cy="4261983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6BA77677-40C3-40B9-87BF-13BF1950292F}"/>
              </a:ext>
            </a:extLst>
          </p:cNvPr>
          <p:cNvSpPr/>
          <p:nvPr/>
        </p:nvSpPr>
        <p:spPr>
          <a:xfrm>
            <a:off x="269155" y="2236750"/>
            <a:ext cx="3810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>
                <a:solidFill>
                  <a:sysClr val="windowText" lastClr="000000"/>
                </a:solidFill>
                <a:latin typeface="Roboto" pitchFamily="2" charset="0"/>
                <a:ea typeface="Roboto" pitchFamily="2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https://github.com/longvo00221/quan-ly-khach-san</a:t>
            </a:r>
            <a:endParaRPr lang="en-US" sz="2400">
              <a:solidFill>
                <a:sysClr val="windowText" lastClr="000000"/>
              </a:solidFill>
              <a:latin typeface="Roboto" pitchFamily="2" charset="0"/>
              <a:ea typeface="Robot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281912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21" grpId="0" animBg="1"/>
      <p:bldP spid="21" grpId="1" animBg="1"/>
      <p:bldP spid="2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49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2D5548F2-E183-4292-B114-1989955BEC0D}"/>
              </a:ext>
            </a:extLst>
          </p:cNvPr>
          <p:cNvSpPr/>
          <p:nvPr/>
        </p:nvSpPr>
        <p:spPr>
          <a:xfrm>
            <a:off x="3520142" y="-54385"/>
            <a:ext cx="10129428" cy="7315201"/>
          </a:xfrm>
          <a:custGeom>
            <a:avLst/>
            <a:gdLst>
              <a:gd name="connsiteX0" fmla="*/ 2491451 w 10129428"/>
              <a:gd name="connsiteY0" fmla="*/ 0 h 7315201"/>
              <a:gd name="connsiteX1" fmla="*/ 10129428 w 10129428"/>
              <a:gd name="connsiteY1" fmla="*/ 0 h 7315201"/>
              <a:gd name="connsiteX2" fmla="*/ 7637978 w 10129428"/>
              <a:gd name="connsiteY2" fmla="*/ 7315201 h 7315201"/>
              <a:gd name="connsiteX3" fmla="*/ 0 w 10129428"/>
              <a:gd name="connsiteY3" fmla="*/ 7315201 h 7315201"/>
              <a:gd name="connsiteX4" fmla="*/ 343774 w 10129428"/>
              <a:gd name="connsiteY4" fmla="*/ 6305839 h 7315201"/>
              <a:gd name="connsiteX5" fmla="*/ 363265 w 10129428"/>
              <a:gd name="connsiteY5" fmla="*/ 6320419 h 7315201"/>
              <a:gd name="connsiteX6" fmla="*/ 1418660 w 10129428"/>
              <a:gd name="connsiteY6" fmla="*/ 6642946 h 7315201"/>
              <a:gd name="connsiteX7" fmla="*/ 3306295 w 10129428"/>
              <a:gd name="connsiteY7" fmla="*/ 4754440 h 7315201"/>
              <a:gd name="connsiteX8" fmla="*/ 1787552 w 10129428"/>
              <a:gd name="connsiteY8" fmla="*/ 2901978 h 7315201"/>
              <a:gd name="connsiteX9" fmla="*/ 1763386 w 10129428"/>
              <a:gd name="connsiteY9" fmla="*/ 2898366 h 7315201"/>
              <a:gd name="connsiteX10" fmla="*/ 2472226 w 10129428"/>
              <a:gd name="connsiteY10" fmla="*/ 71120 h 7315201"/>
              <a:gd name="connsiteX11" fmla="*/ 2467228 w 10129428"/>
              <a:gd name="connsiteY11" fmla="*/ 71120 h 7315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129428" h="7315201">
                <a:moveTo>
                  <a:pt x="2491451" y="0"/>
                </a:moveTo>
                <a:lnTo>
                  <a:pt x="10129428" y="0"/>
                </a:lnTo>
                <a:lnTo>
                  <a:pt x="7637978" y="7315201"/>
                </a:lnTo>
                <a:lnTo>
                  <a:pt x="0" y="7315201"/>
                </a:lnTo>
                <a:lnTo>
                  <a:pt x="343774" y="6305839"/>
                </a:lnTo>
                <a:lnTo>
                  <a:pt x="363265" y="6320419"/>
                </a:lnTo>
                <a:cubicBezTo>
                  <a:pt x="664533" y="6524046"/>
                  <a:pt x="1027717" y="6642946"/>
                  <a:pt x="1418660" y="6642946"/>
                </a:cubicBezTo>
                <a:cubicBezTo>
                  <a:pt x="2461171" y="6642946"/>
                  <a:pt x="3306295" y="5797433"/>
                  <a:pt x="3306295" y="4754440"/>
                </a:cubicBezTo>
                <a:cubicBezTo>
                  <a:pt x="3306295" y="3837747"/>
                  <a:pt x="2653458" y="3073602"/>
                  <a:pt x="1787552" y="2901978"/>
                </a:cubicBezTo>
                <a:lnTo>
                  <a:pt x="1763386" y="2898366"/>
                </a:lnTo>
                <a:lnTo>
                  <a:pt x="2472226" y="71120"/>
                </a:lnTo>
                <a:lnTo>
                  <a:pt x="2467228" y="7112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78BFDAF-1E02-4743-99CB-B362682EDBA7}"/>
              </a:ext>
            </a:extLst>
          </p:cNvPr>
          <p:cNvSpPr/>
          <p:nvPr/>
        </p:nvSpPr>
        <p:spPr>
          <a:xfrm>
            <a:off x="-1918103" y="0"/>
            <a:ext cx="7359679" cy="6858000"/>
          </a:xfrm>
          <a:custGeom>
            <a:avLst/>
            <a:gdLst>
              <a:gd name="connsiteX0" fmla="*/ 1714500 w 7359679"/>
              <a:gd name="connsiteY0" fmla="*/ 0 h 6858000"/>
              <a:gd name="connsiteX1" fmla="*/ 7359679 w 7359679"/>
              <a:gd name="connsiteY1" fmla="*/ 0 h 6858000"/>
              <a:gd name="connsiteX2" fmla="*/ 6650050 w 7359679"/>
              <a:gd name="connsiteY2" fmla="*/ 2838519 h 6858000"/>
              <a:gd name="connsiteX3" fmla="*/ 6544306 w 7359679"/>
              <a:gd name="connsiteY3" fmla="*/ 2853257 h 6858000"/>
              <a:gd name="connsiteX4" fmla="*/ 4894385 w 7359679"/>
              <a:gd name="connsiteY4" fmla="*/ 4701989 h 6858000"/>
              <a:gd name="connsiteX5" fmla="*/ 5646350 w 7359679"/>
              <a:gd name="connsiteY5" fmla="*/ 6158145 h 6858000"/>
              <a:gd name="connsiteX6" fmla="*/ 5794799 w 7359679"/>
              <a:gd name="connsiteY6" fmla="*/ 6259521 h 6858000"/>
              <a:gd name="connsiteX7" fmla="*/ 5645179 w 7359679"/>
              <a:gd name="connsiteY7" fmla="*/ 6858000 h 6858000"/>
              <a:gd name="connsiteX8" fmla="*/ 0 w 7359679"/>
              <a:gd name="connsiteY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359679" h="6858000">
                <a:moveTo>
                  <a:pt x="1714500" y="0"/>
                </a:moveTo>
                <a:lnTo>
                  <a:pt x="7359679" y="0"/>
                </a:lnTo>
                <a:lnTo>
                  <a:pt x="6650050" y="2838519"/>
                </a:lnTo>
                <a:lnTo>
                  <a:pt x="6544306" y="2853257"/>
                </a:lnTo>
                <a:cubicBezTo>
                  <a:pt x="5602698" y="3029219"/>
                  <a:pt x="4894385" y="3790063"/>
                  <a:pt x="4894385" y="4701989"/>
                </a:cubicBezTo>
                <a:cubicBezTo>
                  <a:pt x="4894385" y="5288227"/>
                  <a:pt x="5187106" y="5812029"/>
                  <a:pt x="5646350" y="6158145"/>
                </a:cubicBezTo>
                <a:lnTo>
                  <a:pt x="5794799" y="6259521"/>
                </a:lnTo>
                <a:lnTo>
                  <a:pt x="5645179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BDCB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F7D5A6C-F79F-4F64-A4C9-4DBF8D2F9D2A}"/>
              </a:ext>
            </a:extLst>
          </p:cNvPr>
          <p:cNvSpPr/>
          <p:nvPr/>
        </p:nvSpPr>
        <p:spPr>
          <a:xfrm>
            <a:off x="3175897" y="3047402"/>
            <a:ext cx="3438263" cy="3313953"/>
          </a:xfrm>
          <a:prstGeom prst="ellipse">
            <a:avLst/>
          </a:prstGeom>
          <a:solidFill>
            <a:srgbClr val="BDCB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2CA1900-0289-49FD-A841-A24AE216F4F9}"/>
              </a:ext>
            </a:extLst>
          </p:cNvPr>
          <p:cNvSpPr/>
          <p:nvPr/>
        </p:nvSpPr>
        <p:spPr>
          <a:xfrm>
            <a:off x="407681" y="3184109"/>
            <a:ext cx="2113068" cy="449132"/>
          </a:xfrm>
          <a:prstGeom prst="rect">
            <a:avLst/>
          </a:prstGeom>
          <a:solidFill>
            <a:srgbClr val="BDCB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>
                <a:solidFill>
                  <a:srgbClr val="34495E"/>
                </a:solidFill>
                <a:latin typeface="Roboto" pitchFamily="2" charset="0"/>
                <a:ea typeface="Roboto" pitchFamily="2" charset="0"/>
              </a:rPr>
              <a:t>USE CASE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6938CFE-E548-42B1-9D59-5BA1C273A466}"/>
              </a:ext>
            </a:extLst>
          </p:cNvPr>
          <p:cNvSpPr/>
          <p:nvPr/>
        </p:nvSpPr>
        <p:spPr>
          <a:xfrm flipV="1">
            <a:off x="-45720" y="3688079"/>
            <a:ext cx="2494280" cy="45719"/>
          </a:xfrm>
          <a:prstGeom prst="rect">
            <a:avLst/>
          </a:prstGeom>
          <a:solidFill>
            <a:srgbClr val="344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5F00517-8D3D-49C6-B540-1F1601861D4A}"/>
              </a:ext>
            </a:extLst>
          </p:cNvPr>
          <p:cNvSpPr/>
          <p:nvPr/>
        </p:nvSpPr>
        <p:spPr>
          <a:xfrm>
            <a:off x="7235669" y="1747520"/>
            <a:ext cx="2698374" cy="6604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MÔ HÌNH HÓA YÊU CẦU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4E1A51A-11D0-4CA0-87DA-A13C74EEE2D5}"/>
              </a:ext>
            </a:extLst>
          </p:cNvPr>
          <p:cNvSpPr/>
          <p:nvPr/>
        </p:nvSpPr>
        <p:spPr>
          <a:xfrm flipV="1">
            <a:off x="6750426" y="2587663"/>
            <a:ext cx="2017654" cy="45719"/>
          </a:xfrm>
          <a:prstGeom prst="rect">
            <a:avLst/>
          </a:prstGeom>
          <a:solidFill>
            <a:srgbClr val="BDCB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037D8CF-698A-4E7A-A614-E89091B8A517}"/>
              </a:ext>
            </a:extLst>
          </p:cNvPr>
          <p:cNvSpPr/>
          <p:nvPr/>
        </p:nvSpPr>
        <p:spPr>
          <a:xfrm>
            <a:off x="7823200" y="2885440"/>
            <a:ext cx="2885440" cy="45212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SƠ ĐỒ USE CASE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6BAD80C-3952-4881-833F-11F122280C74}"/>
              </a:ext>
            </a:extLst>
          </p:cNvPr>
          <p:cNvSpPr/>
          <p:nvPr/>
        </p:nvSpPr>
        <p:spPr>
          <a:xfrm>
            <a:off x="7924456" y="3504602"/>
            <a:ext cx="2885440" cy="45212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ĐẶC TẢ USE CASE</a:t>
            </a:r>
          </a:p>
        </p:txBody>
      </p:sp>
    </p:spTree>
    <p:extLst>
      <p:ext uri="{BB962C8B-B14F-4D97-AF65-F5344CB8AC3E}">
        <p14:creationId xmlns:p14="http://schemas.microsoft.com/office/powerpoint/2010/main" val="4073292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8" grpId="0" animBg="1"/>
      <p:bldP spid="19" grpId="0" animBg="1"/>
      <p:bldP spid="20" grpId="0" animBg="1"/>
      <p:bldP spid="21" grpId="0" animBg="1"/>
      <p:bldP spid="2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DB60F04-000B-4674-BE11-A3DD3C85DE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4823" y="243564"/>
            <a:ext cx="6622354" cy="637087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107E96B-27FC-41C5-9D55-BA41CA13EF94}"/>
              </a:ext>
            </a:extLst>
          </p:cNvPr>
          <p:cNvSpPr/>
          <p:nvPr/>
        </p:nvSpPr>
        <p:spPr>
          <a:xfrm>
            <a:off x="4279900" y="3058160"/>
            <a:ext cx="3632200" cy="741680"/>
          </a:xfrm>
          <a:prstGeom prst="rect">
            <a:avLst/>
          </a:prstGeom>
          <a:solidFill>
            <a:srgbClr val="BDCBD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USE CASE TỔNG QUÁT</a:t>
            </a:r>
            <a:endParaRPr lang="en-US" sz="320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121678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>
            <a:extLst>
              <a:ext uri="{FF2B5EF4-FFF2-40B4-BE49-F238E27FC236}">
                <a16:creationId xmlns:a16="http://schemas.microsoft.com/office/drawing/2014/main" id="{85313C08-4551-48C4-9D6C-D91A29E85F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7338" y="205460"/>
            <a:ext cx="5357324" cy="6447079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F5A453D1-2CA7-4789-B0F2-1B86224E5E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089" y="1813420"/>
            <a:ext cx="10409822" cy="323116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D518953-445E-4A99-98EE-79EED8AA4A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7769" y="220702"/>
            <a:ext cx="5776461" cy="641659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547440DD-D886-40C2-9E65-CBB1D9C633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2638" y="2537382"/>
            <a:ext cx="9266723" cy="178323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7A59FCC-75AB-47D6-9FF5-96912859CD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7710" y="2289711"/>
            <a:ext cx="10836579" cy="227857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03A032A-5D93-4738-B11A-88650073C9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15390" y="666510"/>
            <a:ext cx="5761219" cy="5524979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7C4DB728-4160-4967-AFFD-399589CD960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77287" y="285477"/>
            <a:ext cx="5837426" cy="62870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C5C6655-24D9-4F02-BDBF-50B985DAE1C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1021" y="1207577"/>
            <a:ext cx="11049958" cy="444284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ED323A6-1D5C-4CF2-BAEB-1EEC64D6131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25828" y="0"/>
            <a:ext cx="5740344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5781F5D-8C79-4901-85CB-7F3621D6F09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2148735"/>
            <a:ext cx="12192000" cy="256052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F3ADE17-7A18-4B32-BCF8-3C34BFCB0F1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986770" y="251184"/>
            <a:ext cx="6218459" cy="635563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D7D5274-5278-49A8-B2F1-13E75B23189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03451" y="1649576"/>
            <a:ext cx="10585097" cy="355884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5BC735C-9076-41C6-9056-0AC738AA4769}"/>
              </a:ext>
            </a:extLst>
          </p:cNvPr>
          <p:cNvSpPr/>
          <p:nvPr/>
        </p:nvSpPr>
        <p:spPr>
          <a:xfrm>
            <a:off x="5265420" y="3058160"/>
            <a:ext cx="1661160" cy="741680"/>
          </a:xfrm>
          <a:prstGeom prst="rect">
            <a:avLst/>
          </a:prstGeom>
          <a:solidFill>
            <a:srgbClr val="BDCBD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ysClr val="windowText" lastClr="000000"/>
                </a:solidFill>
                <a:latin typeface="Roboto" pitchFamily="2" charset="0"/>
                <a:ea typeface="Roboto" pitchFamily="2" charset="0"/>
              </a:rPr>
              <a:t>USE CASE</a:t>
            </a:r>
          </a:p>
        </p:txBody>
      </p:sp>
    </p:spTree>
    <p:extLst>
      <p:ext uri="{BB962C8B-B14F-4D97-AF65-F5344CB8AC3E}">
        <p14:creationId xmlns:p14="http://schemas.microsoft.com/office/powerpoint/2010/main" val="411223065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lowchart: Data 4">
            <a:extLst>
              <a:ext uri="{FF2B5EF4-FFF2-40B4-BE49-F238E27FC236}">
                <a16:creationId xmlns:a16="http://schemas.microsoft.com/office/drawing/2014/main" id="{41020385-E1FB-4930-9178-1D349FA55B04}"/>
              </a:ext>
            </a:extLst>
          </p:cNvPr>
          <p:cNvSpPr/>
          <p:nvPr/>
        </p:nvSpPr>
        <p:spPr>
          <a:xfrm>
            <a:off x="557850" y="505655"/>
            <a:ext cx="2971798" cy="606670"/>
          </a:xfrm>
          <a:prstGeom prst="flowChartInputOutput">
            <a:avLst/>
          </a:prstGeom>
          <a:solidFill>
            <a:srgbClr val="BDCBD4"/>
          </a:solidFill>
          <a:ln>
            <a:noFill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ysClr val="windowText" lastClr="000000"/>
                </a:solidFill>
                <a:latin typeface="Roboto" pitchFamily="2" charset="0"/>
                <a:ea typeface="Roboto" pitchFamily="2" charset="0"/>
              </a:rPr>
              <a:t>PHÂN TÍCH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5229F07-81F0-478F-BF3F-1E1884068766}"/>
              </a:ext>
            </a:extLst>
          </p:cNvPr>
          <p:cNvSpPr/>
          <p:nvPr/>
        </p:nvSpPr>
        <p:spPr>
          <a:xfrm>
            <a:off x="990013" y="1624428"/>
            <a:ext cx="1483311" cy="6638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solidFill>
                  <a:sysClr val="windowText" lastClr="000000"/>
                </a:solidFill>
                <a:latin typeface="Roboto" pitchFamily="2" charset="0"/>
                <a:ea typeface="Roboto" pitchFamily="2" charset="0"/>
              </a:rPr>
              <a:t>SƠ ĐỒ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F6EA4F5-5E43-456A-A2E4-53464F64BA00}"/>
              </a:ext>
            </a:extLst>
          </p:cNvPr>
          <p:cNvSpPr/>
          <p:nvPr/>
        </p:nvSpPr>
        <p:spPr>
          <a:xfrm>
            <a:off x="4510090" y="3130257"/>
            <a:ext cx="2975095" cy="536331"/>
          </a:xfrm>
          <a:prstGeom prst="rect">
            <a:avLst/>
          </a:prstGeom>
          <a:solidFill>
            <a:srgbClr val="BDCBD4"/>
          </a:solidFill>
          <a:ln>
            <a:noFill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ysClr val="windowText" lastClr="000000"/>
                </a:solidFill>
                <a:latin typeface="Roboto" pitchFamily="2" charset="0"/>
                <a:ea typeface="Roboto" pitchFamily="2" charset="0"/>
              </a:rPr>
              <a:t>TUẦN T</a:t>
            </a:r>
            <a:r>
              <a:rPr lang="vi-VN" sz="2400" b="1">
                <a:solidFill>
                  <a:sysClr val="windowText" lastClr="000000"/>
                </a:solidFill>
                <a:latin typeface="Roboto" pitchFamily="2" charset="0"/>
                <a:ea typeface="Roboto" pitchFamily="2" charset="0"/>
              </a:rPr>
              <a:t>Ư</a:t>
            </a:r>
            <a:r>
              <a:rPr lang="en-US" sz="2400" b="1">
                <a:solidFill>
                  <a:sysClr val="windowText" lastClr="000000"/>
                </a:solidFill>
                <a:latin typeface="Roboto" pitchFamily="2" charset="0"/>
                <a:ea typeface="Roboto" pitchFamily="2" charset="0"/>
              </a:rPr>
              <a:t>̣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6DCC459-5F8B-4763-A568-76903B58D267}"/>
              </a:ext>
            </a:extLst>
          </p:cNvPr>
          <p:cNvSpPr/>
          <p:nvPr/>
        </p:nvSpPr>
        <p:spPr>
          <a:xfrm>
            <a:off x="740730" y="5212700"/>
            <a:ext cx="2975094" cy="536331"/>
          </a:xfrm>
          <a:prstGeom prst="rect">
            <a:avLst/>
          </a:prstGeom>
          <a:solidFill>
            <a:srgbClr val="BDCBD4"/>
          </a:solidFill>
          <a:ln>
            <a:noFill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ysClr val="windowText" lastClr="000000"/>
                </a:solidFill>
                <a:latin typeface="Roboto" pitchFamily="2" charset="0"/>
                <a:ea typeface="Roboto" pitchFamily="2" charset="0"/>
              </a:rPr>
              <a:t>HOẠT ĐỘNG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9DE1CFF-04AF-4CD4-8AAD-8519A59D905B}"/>
              </a:ext>
            </a:extLst>
          </p:cNvPr>
          <p:cNvSpPr/>
          <p:nvPr/>
        </p:nvSpPr>
        <p:spPr>
          <a:xfrm>
            <a:off x="4510091" y="5212699"/>
            <a:ext cx="2975094" cy="536331"/>
          </a:xfrm>
          <a:prstGeom prst="rect">
            <a:avLst/>
          </a:prstGeom>
          <a:solidFill>
            <a:srgbClr val="BDCBD4"/>
          </a:solidFill>
          <a:ln>
            <a:noFill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ysClr val="windowText" lastClr="000000"/>
                </a:solidFill>
                <a:latin typeface="Roboto" pitchFamily="2" charset="0"/>
                <a:ea typeface="Roboto" pitchFamily="2" charset="0"/>
              </a:rPr>
              <a:t>ERD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E8E7BFE-0C70-4622-AEA0-B504586C3142}"/>
              </a:ext>
            </a:extLst>
          </p:cNvPr>
          <p:cNvSpPr/>
          <p:nvPr/>
        </p:nvSpPr>
        <p:spPr>
          <a:xfrm>
            <a:off x="824914" y="2176780"/>
            <a:ext cx="1433146" cy="52754"/>
          </a:xfrm>
          <a:prstGeom prst="rect">
            <a:avLst/>
          </a:prstGeom>
          <a:solidFill>
            <a:srgbClr val="344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95AC949-21CD-4E30-A011-9AFAC69E7F25}"/>
              </a:ext>
            </a:extLst>
          </p:cNvPr>
          <p:cNvSpPr/>
          <p:nvPr/>
        </p:nvSpPr>
        <p:spPr>
          <a:xfrm>
            <a:off x="8341360" y="0"/>
            <a:ext cx="3850640" cy="5019040"/>
          </a:xfrm>
          <a:prstGeom prst="rect">
            <a:avLst/>
          </a:prstGeom>
          <a:solidFill>
            <a:srgbClr val="BDCBD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CDAB6E0-F73A-4BC4-BD10-EA89CEA0096C}"/>
              </a:ext>
            </a:extLst>
          </p:cNvPr>
          <p:cNvSpPr/>
          <p:nvPr/>
        </p:nvSpPr>
        <p:spPr>
          <a:xfrm>
            <a:off x="8341360" y="5161280"/>
            <a:ext cx="3850640" cy="1696720"/>
          </a:xfrm>
          <a:prstGeom prst="rect">
            <a:avLst/>
          </a:prstGeom>
          <a:solidFill>
            <a:srgbClr val="344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A1FA553-3BDF-47A5-9841-87D556002AF1}"/>
              </a:ext>
            </a:extLst>
          </p:cNvPr>
          <p:cNvSpPr/>
          <p:nvPr/>
        </p:nvSpPr>
        <p:spPr>
          <a:xfrm>
            <a:off x="740730" y="3130257"/>
            <a:ext cx="2975094" cy="536331"/>
          </a:xfrm>
          <a:prstGeom prst="rect">
            <a:avLst/>
          </a:prstGeom>
          <a:solidFill>
            <a:srgbClr val="BDCBD4"/>
          </a:solidFill>
          <a:ln>
            <a:noFill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ysClr val="windowText" lastClr="000000"/>
                </a:solidFill>
                <a:latin typeface="Roboto" pitchFamily="2" charset="0"/>
                <a:ea typeface="Roboto" pitchFamily="2" charset="0"/>
              </a:rPr>
              <a:t>ECB, CLASS</a:t>
            </a:r>
          </a:p>
        </p:txBody>
      </p:sp>
    </p:spTree>
    <p:extLst>
      <p:ext uri="{BB962C8B-B14F-4D97-AF65-F5344CB8AC3E}">
        <p14:creationId xmlns:p14="http://schemas.microsoft.com/office/powerpoint/2010/main" val="3810411185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3EADE98-BB49-4B6A-ADC8-448026393F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3496" y="0"/>
            <a:ext cx="6285007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6FFB763-5D5A-4FCF-AFDD-CFC086A9A18C}"/>
              </a:ext>
            </a:extLst>
          </p:cNvPr>
          <p:cNvSpPr/>
          <p:nvPr/>
        </p:nvSpPr>
        <p:spPr>
          <a:xfrm>
            <a:off x="5328920" y="3177444"/>
            <a:ext cx="1534160" cy="741680"/>
          </a:xfrm>
          <a:prstGeom prst="rect">
            <a:avLst/>
          </a:prstGeom>
          <a:solidFill>
            <a:srgbClr val="BDCBD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ysClr val="windowText" lastClr="000000"/>
                </a:solidFill>
                <a:latin typeface="Roboto" pitchFamily="2" charset="0"/>
                <a:ea typeface="Roboto" pitchFamily="2" charset="0"/>
              </a:rPr>
              <a:t>ECB</a:t>
            </a:r>
          </a:p>
        </p:txBody>
      </p:sp>
    </p:spTree>
    <p:extLst>
      <p:ext uri="{BB962C8B-B14F-4D97-AF65-F5344CB8AC3E}">
        <p14:creationId xmlns:p14="http://schemas.microsoft.com/office/powerpoint/2010/main" val="176522647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5866F394-A0AF-45CC-9BB4-AD168FE3BD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6224" y="0"/>
            <a:ext cx="7379551" cy="6858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732AEE1-5434-459E-9734-FFBF9BF610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4896" y="0"/>
            <a:ext cx="8062207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5C2EC0E-BDE1-4931-818F-7BD5940B59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0048" y="0"/>
            <a:ext cx="6671904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68AD7E0-204B-427C-A5CC-31EC592832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55202" y="0"/>
            <a:ext cx="5081595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4E07F4A-1802-4502-A34B-A2D668C652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37257" y="0"/>
            <a:ext cx="4317486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3CA6ED0-E8CD-40D7-971D-93357583EC2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98103" y="0"/>
            <a:ext cx="7195794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3C295B9-1223-451E-8D93-41861E47C3C2}"/>
              </a:ext>
            </a:extLst>
          </p:cNvPr>
          <p:cNvSpPr/>
          <p:nvPr/>
        </p:nvSpPr>
        <p:spPr>
          <a:xfrm>
            <a:off x="5328920" y="3177444"/>
            <a:ext cx="1534160" cy="741680"/>
          </a:xfrm>
          <a:prstGeom prst="rect">
            <a:avLst/>
          </a:prstGeom>
          <a:solidFill>
            <a:srgbClr val="BDCBD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ysClr val="windowText" lastClr="000000"/>
                </a:solidFill>
                <a:latin typeface="Roboto" pitchFamily="2" charset="0"/>
                <a:ea typeface="Roboto" pitchFamily="2" charset="0"/>
              </a:rPr>
              <a:t>TUẦN TỰ</a:t>
            </a:r>
          </a:p>
        </p:txBody>
      </p:sp>
    </p:spTree>
    <p:extLst>
      <p:ext uri="{BB962C8B-B14F-4D97-AF65-F5344CB8AC3E}">
        <p14:creationId xmlns:p14="http://schemas.microsoft.com/office/powerpoint/2010/main" val="88015016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964</TotalTime>
  <Words>244</Words>
  <Application>Microsoft Office PowerPoint</Application>
  <PresentationFormat>Widescreen</PresentationFormat>
  <Paragraphs>68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Arial</vt:lpstr>
      <vt:lpstr>Calibri</vt:lpstr>
      <vt:lpstr>Calibri Light</vt:lpstr>
      <vt:lpstr>Roboto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Quan Vu</dc:creator>
  <cp:lastModifiedBy>Quan Vu</cp:lastModifiedBy>
  <cp:revision>73</cp:revision>
  <dcterms:created xsi:type="dcterms:W3CDTF">2023-08-04T00:54:26Z</dcterms:created>
  <dcterms:modified xsi:type="dcterms:W3CDTF">2023-08-07T16:20:39Z</dcterms:modified>
</cp:coreProperties>
</file>